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6">
  <p:sldMasterIdLst>
    <p:sldMasterId id="2147483662" r:id="rId1"/>
  </p:sldMasterIdLst>
  <p:notesMasterIdLst>
    <p:notesMasterId r:id="rId29"/>
  </p:notesMasterIdLst>
  <p:sldIdLst>
    <p:sldId id="256" r:id="rId2"/>
    <p:sldId id="371" r:id="rId3"/>
    <p:sldId id="372" r:id="rId4"/>
    <p:sldId id="373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2" r:id="rId14"/>
    <p:sldId id="387" r:id="rId15"/>
    <p:sldId id="388" r:id="rId16"/>
    <p:sldId id="389" r:id="rId17"/>
    <p:sldId id="355" r:id="rId18"/>
    <p:sldId id="383" r:id="rId19"/>
    <p:sldId id="384" r:id="rId20"/>
    <p:sldId id="385" r:id="rId21"/>
    <p:sldId id="386" r:id="rId22"/>
    <p:sldId id="370" r:id="rId23"/>
    <p:sldId id="390" r:id="rId24"/>
    <p:sldId id="391" r:id="rId25"/>
    <p:sldId id="392" r:id="rId26"/>
    <p:sldId id="393" r:id="rId27"/>
    <p:sldId id="394" r:id="rId2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4C4E"/>
    <a:srgbClr val="808285"/>
    <a:srgbClr val="96004F"/>
    <a:srgbClr val="4D4D4F"/>
    <a:srgbClr val="C9C9C9"/>
    <a:srgbClr val="D385A9"/>
    <a:srgbClr val="C25B88"/>
    <a:srgbClr val="C7C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91" autoAdjust="0"/>
    <p:restoredTop sz="94674"/>
  </p:normalViewPr>
  <p:slideViewPr>
    <p:cSldViewPr snapToGrid="0" snapToObjects="1" showGuides="1">
      <p:cViewPr varScale="1">
        <p:scale>
          <a:sx n="66" d="100"/>
          <a:sy n="66" d="100"/>
        </p:scale>
        <p:origin x="6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5CFB8B-B9EB-4E3F-B143-7BE1A009C8C1}" type="datetimeFigureOut">
              <a:rPr lang="en-US"/>
              <a:pPr>
                <a:defRPr/>
              </a:pPr>
              <a:t>2/25/2026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D10C4C-EAC2-4D66-B9F8-E052F2E25BCC}" type="slidenum">
              <a:rPr lang="en-US" altLang="et-EE"/>
              <a:pPr>
                <a:defRPr/>
              </a:pPr>
              <a:t>‹#›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34850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" y="0"/>
            <a:ext cx="12187834" cy="6858000"/>
          </a:xfrm>
          <a:prstGeom prst="rect">
            <a:avLst/>
          </a:prstGeom>
        </p:spPr>
      </p:pic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838200" y="4797425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5865962"/>
            <a:ext cx="4738535" cy="7079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chemeClr val="accent2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</a:t>
            </a:r>
            <a:br>
              <a:rPr lang="et-EE" dirty="0"/>
            </a:br>
            <a:r>
              <a:rPr lang="et-EE" dirty="0"/>
              <a:t>tekstilaade</a:t>
            </a:r>
          </a:p>
        </p:txBody>
      </p:sp>
    </p:spTree>
    <p:extLst>
      <p:ext uri="{BB962C8B-B14F-4D97-AF65-F5344CB8AC3E}">
        <p14:creationId xmlns:p14="http://schemas.microsoft.com/office/powerpoint/2010/main" val="35803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chemeClr val="accent2"/>
                </a:solidFill>
                <a:latin typeface="Verdana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br>
              <a:rPr lang="et-EE" dirty="0"/>
            </a:br>
            <a:r>
              <a:rPr lang="en-US" dirty="0"/>
              <a:t>text styles</a:t>
            </a:r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71700" y="1628775"/>
            <a:ext cx="8802242" cy="471646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 baseline="0">
                <a:solidFill>
                  <a:schemeClr val="tx1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17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pos="13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494517" cy="8027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chemeClr val="accent2"/>
                </a:solidFill>
                <a:latin typeface="Verdana" charset="0"/>
              </a:defRPr>
            </a:lvl1pPr>
            <a:lvl2pPr>
              <a:defRPr sz="2500"/>
            </a:lvl2pPr>
          </a:lstStyle>
          <a:p>
            <a:pPr lvl="0"/>
            <a:r>
              <a:rPr lang="en-US" dirty="0"/>
              <a:t>Click to edit Master</a:t>
            </a:r>
            <a:br>
              <a:rPr lang="et-EE" dirty="0"/>
            </a:br>
            <a:r>
              <a:rPr lang="en-US" dirty="0"/>
              <a:t>text styles</a:t>
            </a:r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2171700" y="3042303"/>
            <a:ext cx="8790444" cy="3302935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400"/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>
          <a:xfrm>
            <a:off x="2171700" y="2144994"/>
            <a:ext cx="8790444" cy="777668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600" baseline="0">
                <a:solidFill>
                  <a:schemeClr val="tx1"/>
                </a:solidFill>
                <a:latin typeface="Verdana" charset="0"/>
              </a:defRPr>
            </a:lvl1pPr>
            <a:lvl2pPr marL="685800" indent="-228600">
              <a:buFont typeface="Verdana" panose="020B0604030504040204" pitchFamily="34" charset="0"/>
              <a:buChar char="–"/>
              <a:defRPr sz="1400">
                <a:solidFill>
                  <a:schemeClr val="tx1"/>
                </a:solidFill>
              </a:defRPr>
            </a:lvl2pPr>
            <a:lvl3pPr marL="1143000" indent="-228600">
              <a:buFont typeface="Verdana" panose="020B0604030504040204" pitchFamily="34" charset="0"/>
              <a:buChar char="–"/>
              <a:defRPr sz="1200"/>
            </a:lvl3pPr>
            <a:lvl4pPr marL="1371600" indent="0">
              <a:buFont typeface="Verdana" panose="020B0604030504040204" pitchFamily="34" charset="0"/>
              <a:buNone/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171700" y="1628776"/>
            <a:ext cx="8790444" cy="41366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 baseline="0">
                <a:solidFill>
                  <a:schemeClr val="tx1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242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chemeClr val="accent2"/>
                </a:solidFill>
                <a:latin typeface="Verdana" charset="0"/>
              </a:defRPr>
            </a:lvl1pPr>
          </a:lstStyle>
          <a:p>
            <a:pPr lvl="0"/>
            <a:r>
              <a:rPr lang="en-US" dirty="0"/>
              <a:t>Click to edit Master</a:t>
            </a:r>
            <a:br>
              <a:rPr lang="et-EE" dirty="0"/>
            </a:br>
            <a:r>
              <a:rPr lang="en-US" dirty="0"/>
              <a:t>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71700" y="1628776"/>
            <a:ext cx="8964612" cy="38803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4F4C4E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71700" y="2196269"/>
            <a:ext cx="8964613" cy="4148969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400"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559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97" userDrawn="1">
          <p15:clr>
            <a:srgbClr val="FBAE40"/>
          </p15:clr>
        </p15:guide>
        <p15:guide id="3" orient="horz" pos="102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7" y="549275"/>
            <a:ext cx="6044004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chemeClr val="accent2"/>
                </a:solidFill>
                <a:latin typeface="Verdana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  <a:br>
              <a:rPr lang="et-EE" dirty="0"/>
            </a:br>
            <a:r>
              <a:rPr lang="en-US" dirty="0"/>
              <a:t>styles</a:t>
            </a:r>
          </a:p>
        </p:txBody>
      </p:sp>
      <p:sp>
        <p:nvSpPr>
          <p:cNvPr id="12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6888163" y="549275"/>
            <a:ext cx="4248151" cy="5795963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400">
                <a:latin typeface="+mn-l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2171700" y="1628776"/>
            <a:ext cx="4351731" cy="471646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4F4C4E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72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chemeClr val="accent2"/>
                </a:solidFill>
                <a:latin typeface="Verdana" charset="0"/>
              </a:defRPr>
            </a:lvl1pPr>
            <a:lvl2pPr>
              <a:defRPr sz="2200" b="1" i="0"/>
            </a:lvl2pPr>
          </a:lstStyle>
          <a:p>
            <a:pPr lvl="0"/>
            <a:r>
              <a:rPr lang="en-US" dirty="0"/>
              <a:t>Click to edit Master text</a:t>
            </a:r>
            <a:br>
              <a:rPr lang="et-EE" dirty="0"/>
            </a:br>
            <a:r>
              <a:rPr lang="en-US" dirty="0"/>
              <a:t>styles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2171700" y="1628776"/>
            <a:ext cx="4351731" cy="471646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4F4C4E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888163" y="549275"/>
            <a:ext cx="4248151" cy="5795963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4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9501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afik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2171700" y="5204389"/>
            <a:ext cx="4351731" cy="1140849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4F4C4E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58471"/>
            <a:ext cx="10657281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chemeClr val="accent2"/>
                </a:solidFill>
                <a:latin typeface="Verdana" charset="0"/>
              </a:defRPr>
            </a:lvl1pPr>
          </a:lstStyle>
          <a:p>
            <a:pPr lvl="0"/>
            <a:r>
              <a:rPr lang="en-US" dirty="0"/>
              <a:t>Click to edit Master text </a:t>
            </a:r>
            <a:br>
              <a:rPr lang="et-EE" dirty="0"/>
            </a:br>
            <a:r>
              <a:rPr lang="en-US" dirty="0"/>
              <a:t>styles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6888164" y="5204389"/>
            <a:ext cx="4248542" cy="1140849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4F4C4E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2171701" y="1628776"/>
            <a:ext cx="4351338" cy="333633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400"/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3"/>
          </p:nvPr>
        </p:nvSpPr>
        <p:spPr>
          <a:xfrm>
            <a:off x="6888163" y="1628775"/>
            <a:ext cx="4248150" cy="3336331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400"/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0557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2171700" y="549275"/>
            <a:ext cx="5109317" cy="5795963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4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7511753" y="3459344"/>
            <a:ext cx="3624561" cy="2885893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4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1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4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78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chemeClr val="accent2"/>
                </a:solidFill>
                <a:latin typeface="Verdana" charset="0"/>
              </a:defRPr>
            </a:lvl1pPr>
            <a:lvl2pPr>
              <a:defRPr sz="2500" b="1" i="0"/>
            </a:lvl2pPr>
          </a:lstStyle>
          <a:p>
            <a:pPr lvl="0"/>
            <a:r>
              <a:rPr lang="en-US" dirty="0"/>
              <a:t>Click to edit Master </a:t>
            </a:r>
            <a:br>
              <a:rPr lang="et-EE" dirty="0"/>
            </a:br>
            <a:r>
              <a:rPr lang="en-US" dirty="0"/>
              <a:t>text styles</a:t>
            </a:r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3"/>
          </p:nvPr>
        </p:nvSpPr>
        <p:spPr>
          <a:xfrm>
            <a:off x="2171700" y="1628775"/>
            <a:ext cx="8964613" cy="4716463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99663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chemeClr val="accent2"/>
                </a:solidFill>
                <a:latin typeface="Verdana" charset="0"/>
              </a:defRPr>
            </a:lvl1pPr>
          </a:lstStyle>
          <a:p>
            <a:pPr lvl="0"/>
            <a:r>
              <a:rPr lang="en-US" dirty="0"/>
              <a:t>Click to edit Master</a:t>
            </a:r>
            <a:br>
              <a:rPr lang="et-EE" dirty="0"/>
            </a:br>
            <a:r>
              <a:rPr lang="en-US" dirty="0"/>
              <a:t>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71700" y="1628775"/>
            <a:ext cx="8964612" cy="627315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4F4C4E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71700" y="2491175"/>
            <a:ext cx="8964611" cy="3854063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4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52270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" y="0"/>
            <a:ext cx="12187834" cy="6858000"/>
          </a:xfrm>
          <a:prstGeom prst="rect">
            <a:avLst/>
          </a:prstGeom>
        </p:spPr>
      </p:pic>
      <p:pic>
        <p:nvPicPr>
          <p:cNvPr id="8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957388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74221" y="4813635"/>
            <a:ext cx="10162092" cy="13254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6839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" y="0"/>
            <a:ext cx="12187834" cy="6858000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68077" y="4770910"/>
            <a:ext cx="10159444" cy="19961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t-EE" dirty="0"/>
              <a:t>Tallinna tehnikaülikool</a:t>
            </a:r>
          </a:p>
          <a:p>
            <a:pPr lvl="1"/>
            <a:r>
              <a:rPr lang="et-EE" dirty="0"/>
              <a:t>Ehitajate tee 5, 19086 Tallinn, Tel 620 2002 (E-R 8,30–17.00)</a:t>
            </a:r>
            <a:endParaRPr lang="et-EE" sz="1800" b="1" dirty="0">
              <a:solidFill>
                <a:srgbClr val="E4067E"/>
              </a:solidFill>
              <a:latin typeface="Verdana" panose="020B0604030504040204" pitchFamily="34" charset="0"/>
            </a:endParaRPr>
          </a:p>
          <a:p>
            <a:pPr lvl="1"/>
            <a:r>
              <a:rPr lang="et-EE" sz="1800" b="1" dirty="0">
                <a:solidFill>
                  <a:srgbClr val="E4067E"/>
                </a:solidFill>
                <a:latin typeface="Verdana" panose="020B0604030504040204" pitchFamily="34" charset="0"/>
              </a:rPr>
              <a:t>Taltech.ee</a:t>
            </a:r>
            <a:endParaRPr lang="et-EE" dirty="0"/>
          </a:p>
        </p:txBody>
      </p:sp>
      <p:pic>
        <p:nvPicPr>
          <p:cNvPr id="9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957388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13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t 3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5" t="19052" r="15651" b="26172"/>
          <a:stretch/>
        </p:blipFill>
        <p:spPr>
          <a:xfrm>
            <a:off x="462334" y="5732251"/>
            <a:ext cx="1085205" cy="64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9" r:id="rId11"/>
    <p:sldLayoutId id="2147483920" r:id="rId12"/>
  </p:sldLayoutIdLst>
  <p:hf hd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136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6.emf"/><Relationship Id="rId7" Type="http://schemas.openxmlformats.org/officeDocument/2006/relationships/image" Target="../media/image38.w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 kohatäide 5"/>
          <p:cNvSpPr>
            <a:spLocks noGrp="1"/>
          </p:cNvSpPr>
          <p:nvPr>
            <p:ph type="body" sz="quarter" idx="13"/>
          </p:nvPr>
        </p:nvSpPr>
        <p:spPr>
          <a:xfrm>
            <a:off x="1429679" y="4062804"/>
            <a:ext cx="11090945" cy="707979"/>
          </a:xfrm>
        </p:spPr>
        <p:txBody>
          <a:bodyPr/>
          <a:lstStyle/>
          <a:p>
            <a:r>
              <a:rPr lang="et-EE" u="sng" noProof="1">
                <a:solidFill>
                  <a:srgbClr val="0070C0"/>
                </a:solidFill>
              </a:rPr>
              <a:t>Jüri Majak,Martin Eerme, Kristo Karjust, Meelis Pohlak Taltech</a:t>
            </a:r>
            <a:endParaRPr lang="et-EE" noProof="1">
              <a:solidFill>
                <a:srgbClr val="0070C0"/>
              </a:solidFill>
            </a:endParaRPr>
          </a:p>
          <a:p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2D7042-BA80-7056-11E3-E8F0908967D9}"/>
              </a:ext>
            </a:extLst>
          </p:cNvPr>
          <p:cNvSpPr txBox="1"/>
          <p:nvPr/>
        </p:nvSpPr>
        <p:spPr>
          <a:xfrm>
            <a:off x="9124122" y="6100922"/>
            <a:ext cx="188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17.02.2026</a:t>
            </a:r>
            <a:endParaRPr lang="en-US" dirty="0"/>
          </a:p>
        </p:txBody>
      </p:sp>
      <p:sp>
        <p:nvSpPr>
          <p:cNvPr id="3" name="Teksti kohatäide 4">
            <a:extLst>
              <a:ext uri="{FF2B5EF4-FFF2-40B4-BE49-F238E27FC236}">
                <a16:creationId xmlns:a16="http://schemas.microsoft.com/office/drawing/2014/main" id="{D50C6C27-7943-C728-F688-C15E499287CB}"/>
              </a:ext>
            </a:extLst>
          </p:cNvPr>
          <p:cNvSpPr txBox="1">
            <a:spLocks/>
          </p:cNvSpPr>
          <p:nvPr/>
        </p:nvSpPr>
        <p:spPr>
          <a:xfrm>
            <a:off x="1438768" y="3476289"/>
            <a:ext cx="1108185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kern="1200" cap="all" baseline="0">
                <a:solidFill>
                  <a:schemeClr val="accent3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i="1" dirty="0">
                <a:solidFill>
                  <a:srgbClr val="00B0F0"/>
                </a:solidFill>
                <a:latin typeface="Open Sans" panose="020B0606030504020204" pitchFamily="34" charset="0"/>
              </a:rPr>
              <a:t>TEHISINTELLEKT INSENEERIAS</a:t>
            </a:r>
            <a:endParaRPr lang="et-EE" sz="2400" i="1" dirty="0">
              <a:solidFill>
                <a:srgbClr val="00B0F0"/>
              </a:solidFill>
              <a:latin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4625A4-C709-3342-2372-679B3A2D78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79104" y="549275"/>
            <a:ext cx="9194837" cy="810888"/>
          </a:xfrm>
        </p:spPr>
        <p:txBody>
          <a:bodyPr/>
          <a:lstStyle/>
          <a:p>
            <a:r>
              <a:rPr lang="et-EE" sz="24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Milleks kasutatakse tehisintellekti </a:t>
            </a:r>
            <a:r>
              <a:rPr lang="et-EE" sz="2400" i="1" dirty="0" err="1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inseneerias</a:t>
            </a:r>
            <a:r>
              <a:rPr lang="et-EE" sz="24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???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32806-9087-BF55-34F7-C9F2A5B98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79104" y="1628775"/>
            <a:ext cx="9194838" cy="471646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2800" noProof="1"/>
              <a:t>Õige vastus:   kõigeks, sealhulgas</a:t>
            </a:r>
          </a:p>
          <a:p>
            <a:pPr marL="971550" lvl="1" indent="-285750">
              <a:buFont typeface="Wingdings" panose="05000000000000000000" pitchFamily="2" charset="2"/>
              <a:buChar char="Ø"/>
            </a:pPr>
            <a:r>
              <a:rPr lang="et-EE" noProof="1"/>
              <a:t>Vastavuspinna loomine (katseandmete või arvutustulemuste baasil)</a:t>
            </a:r>
          </a:p>
          <a:p>
            <a:pPr marL="971550" lvl="1" indent="-285750">
              <a:buFont typeface="Wingdings" panose="05000000000000000000" pitchFamily="2" charset="2"/>
              <a:buChar char="Ø"/>
            </a:pPr>
            <a:r>
              <a:rPr lang="et-EE" noProof="1"/>
              <a:t>Globaalne optimeerimine (leida globaalne ekstreemum, täisarvulised muutujad, funktsioonid pole diferentseeruvad)</a:t>
            </a:r>
          </a:p>
          <a:p>
            <a:pPr marL="971550" lvl="1" indent="-285750">
              <a:buFont typeface="Wingdings" panose="05000000000000000000" pitchFamily="2" charset="2"/>
              <a:buChar char="Ø"/>
            </a:pPr>
            <a:r>
              <a:rPr lang="et-EE" noProof="1"/>
              <a:t>Multkriteriaalsed otsustusmeetodid (alternatiivide valik prioriseerimine)</a:t>
            </a:r>
          </a:p>
          <a:p>
            <a:pPr marL="971550" lvl="1" indent="-285750">
              <a:buFont typeface="Wingdings" panose="05000000000000000000" pitchFamily="2" charset="2"/>
              <a:buChar char="Ø"/>
            </a:pPr>
            <a:r>
              <a:rPr lang="et-EE" noProof="1"/>
              <a:t>Kvaliteedi kontroll, defektide tuvastamine, objecti tuvastamine pildil</a:t>
            </a:r>
          </a:p>
          <a:p>
            <a:pPr marL="971550" lvl="1" indent="-285750">
              <a:buFont typeface="Wingdings" panose="05000000000000000000" pitchFamily="2" charset="2"/>
              <a:buChar char="Ø"/>
            </a:pPr>
            <a:r>
              <a:rPr lang="et-EE" noProof="1"/>
              <a:t>Andmeanalüüs, mustrite leidmine, klasterdamine </a:t>
            </a:r>
          </a:p>
          <a:p>
            <a:pPr marL="971550" lvl="1" indent="-285750">
              <a:buFont typeface="Wingdings" panose="05000000000000000000" pitchFamily="2" charset="2"/>
              <a:buChar char="Ø"/>
            </a:pPr>
            <a:r>
              <a:rPr lang="et-EE" noProof="1"/>
              <a:t>….jp muud</a:t>
            </a:r>
          </a:p>
        </p:txBody>
      </p:sp>
    </p:spTree>
    <p:extLst>
      <p:ext uri="{BB962C8B-B14F-4D97-AF65-F5344CB8AC3E}">
        <p14:creationId xmlns:p14="http://schemas.microsoft.com/office/powerpoint/2010/main" val="2535686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C716D8-70B7-D842-8858-386ABBF818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5" y="250606"/>
            <a:ext cx="10494517" cy="594220"/>
          </a:xfrm>
        </p:spPr>
        <p:txBody>
          <a:bodyPr/>
          <a:lstStyle/>
          <a:p>
            <a:r>
              <a:rPr lang="et-EE" sz="28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TEHISNEURON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6D830-978D-F0F6-4073-29B74BD9B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5" y="1070768"/>
            <a:ext cx="10347777" cy="4716463"/>
          </a:xfrm>
        </p:spPr>
        <p:txBody>
          <a:bodyPr/>
          <a:lstStyle/>
          <a:p>
            <a:r>
              <a:rPr lang="et-EE" sz="2000" dirty="0"/>
              <a:t>Nii nagu bioloogilisel neuronil on dendriidid signaalide vastuvõtmiseks, rakukeha nende töötlemiseks ja </a:t>
            </a:r>
            <a:r>
              <a:rPr lang="et-EE" sz="2000" dirty="0" err="1"/>
              <a:t>akson</a:t>
            </a:r>
            <a:r>
              <a:rPr lang="et-EE" sz="2000" dirty="0"/>
              <a:t>, mis saadab signaale teistele neuronitele, on tehisneuronil mitmeid sisendkanaleid, töötlusetapp ja väljund, mis võib olla sisendiks paljudele teistele tehisneuronitele (https://appliedgo.net/perceptron/) 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ACF564-4E0E-6BD6-36AE-775FA5A5D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67" y="2793904"/>
            <a:ext cx="4877481" cy="3581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567A4B-57D6-C3C6-4508-B0B9C0A11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714" y="3224266"/>
            <a:ext cx="4139686" cy="299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51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9058DD-4D94-525E-1690-AEC0BF8AC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 sz="24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Lihtne otsesuunatud mitmekihiline </a:t>
            </a:r>
            <a:r>
              <a:rPr lang="et-EE" sz="2400" i="1" dirty="0" err="1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TEHInärvivõrk</a:t>
            </a:r>
            <a:r>
              <a:rPr lang="et-EE" sz="24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FFNN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5B8E0C-2900-E5E1-381F-D454D775D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975" y="1269162"/>
            <a:ext cx="7629748" cy="540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10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F5563F-643D-EC10-4653-7EA00E945E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 sz="28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Õppimine: VEA tagasilevik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ABDEE2-4AA8-3401-3283-4D2254EFB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47" y="1974142"/>
            <a:ext cx="3324477" cy="9280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29D4C5-80D0-2007-D4D5-2131DEB37EE9}"/>
              </a:ext>
            </a:extLst>
          </p:cNvPr>
          <p:cNvSpPr txBox="1"/>
          <p:nvPr/>
        </p:nvSpPr>
        <p:spPr>
          <a:xfrm>
            <a:off x="549645" y="3595719"/>
            <a:ext cx="9170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/>
              <a:t>Üheks laialt kasutatavaks alternatiiviks gradiendi meetodile osakeste parve/sülemi meetod (PSO- </a:t>
            </a:r>
            <a:r>
              <a:rPr lang="et-EE" sz="2400" dirty="0" err="1"/>
              <a:t>particle</a:t>
            </a:r>
            <a:r>
              <a:rPr lang="et-EE" sz="2400" dirty="0"/>
              <a:t> </a:t>
            </a:r>
            <a:r>
              <a:rPr lang="et-EE" sz="2400" dirty="0" err="1"/>
              <a:t>swarm</a:t>
            </a:r>
            <a:r>
              <a:rPr lang="et-EE" sz="2400" dirty="0"/>
              <a:t> </a:t>
            </a:r>
            <a:r>
              <a:rPr lang="et-EE" sz="2400" dirty="0" err="1"/>
              <a:t>optimization</a:t>
            </a:r>
            <a:r>
              <a:rPr lang="et-EE" sz="2400" dirty="0"/>
              <a:t>)</a:t>
            </a:r>
            <a:endParaRPr lang="en-US" sz="2400" dirty="0"/>
          </a:p>
        </p:txBody>
      </p:sp>
      <p:pic>
        <p:nvPicPr>
          <p:cNvPr id="18" name="Picture 17" descr="A close up of a number&#10;&#10;AI-generated content may be incorrect.">
            <a:extLst>
              <a:ext uri="{FF2B5EF4-FFF2-40B4-BE49-F238E27FC236}">
                <a16:creationId xmlns:a16="http://schemas.microsoft.com/office/drawing/2014/main" id="{57AD2D79-1130-B0A3-FD8F-12D010AB6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640" y="2061505"/>
            <a:ext cx="2710606" cy="103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37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C6C134-B36F-C62B-966B-DAAC6EE9EF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4" y="292918"/>
            <a:ext cx="10494517" cy="551908"/>
          </a:xfrm>
        </p:spPr>
        <p:txBody>
          <a:bodyPr/>
          <a:lstStyle/>
          <a:p>
            <a:r>
              <a:rPr lang="et-EE" sz="24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Vastavuspinna loomine. Juhtumuuring 1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4CD6C3-88DA-76EE-3A69-C4107F1C2112}"/>
              </a:ext>
            </a:extLst>
          </p:cNvPr>
          <p:cNvSpPr txBox="1"/>
          <p:nvPr/>
        </p:nvSpPr>
        <p:spPr>
          <a:xfrm>
            <a:off x="1094446" y="844826"/>
            <a:ext cx="94708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Komposiitmaterjali taastootmiseks jahvatamisel saadi 5 fraktsiooni keskmiste suurustega </a:t>
            </a:r>
          </a:p>
          <a:p>
            <a:pPr>
              <a:buNone/>
            </a:pPr>
            <a:r>
              <a:rPr lang="et-EE" dirty="0">
                <a:solidFill>
                  <a:srgbClr val="008013"/>
                </a:solidFill>
                <a:latin typeface="Menlo"/>
              </a:rPr>
              <a:t>% </a:t>
            </a:r>
            <a:r>
              <a:rPr lang="et-EE" dirty="0">
                <a:solidFill>
                  <a:srgbClr val="00B050"/>
                </a:solidFill>
                <a:latin typeface="Menlo"/>
              </a:rPr>
              <a:t>4.2, 2.025, 0.94, 0.4725, 0.1575 mm</a:t>
            </a:r>
            <a:endParaRPr lang="et-EE" sz="1800" b="0" i="0" dirty="0">
              <a:solidFill>
                <a:srgbClr val="00B050"/>
              </a:solidFill>
              <a:effectLst/>
              <a:latin typeface="Menlo"/>
            </a:endParaRPr>
          </a:p>
          <a:p>
            <a:pPr>
              <a:buNone/>
            </a:pPr>
            <a:r>
              <a:rPr lang="et-EE" dirty="0">
                <a:solidFill>
                  <a:srgbClr val="008013"/>
                </a:solidFill>
                <a:latin typeface="Menlo"/>
              </a:rPr>
              <a:t>% eesmärk on leida kaks fraktsiooni millest segatud pulbri tihedus on maksimaalne</a:t>
            </a:r>
          </a:p>
          <a:p>
            <a:pPr>
              <a:buNone/>
            </a:pPr>
            <a:r>
              <a:rPr lang="et-EE" dirty="0">
                <a:solidFill>
                  <a:srgbClr val="008013"/>
                </a:solidFill>
                <a:latin typeface="Menlo"/>
              </a:rPr>
              <a:t>% 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Segatud fraktsioonid: (esimene ridades 1-2, teine ridades 3-4)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P = [4.2,4.2,4.2,4.2,4.2,2.025,2.025,2.025,2.025,2.025,0.94,0.94,0.94,0.94,0.94,0.4725,0.4725,</a:t>
            </a: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...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0.472,0.4725,0.4725,0.1575,0.1575,0.1575,0.1575,0.1575;</a:t>
            </a: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...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4.2,2.025,0.94,0.4725,0.1575,4.2,2.025,0.94,0.4725,0.1575,4.2,2.025,0.94,0.4725,0.1575,4.2,</a:t>
            </a: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...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2.25,0.94,0.4725,0.1575,4.2,2.025,0.94,0.4725,0.1575];</a:t>
            </a:r>
          </a:p>
          <a:p>
            <a:pPr>
              <a:buNone/>
            </a:pP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Mõõdetud tihedused (</a:t>
            </a:r>
            <a:r>
              <a:rPr lang="et-EE" sz="1800" b="0" i="0" dirty="0" err="1">
                <a:solidFill>
                  <a:srgbClr val="008013"/>
                </a:solidFill>
                <a:effectLst/>
                <a:latin typeface="Menlo"/>
              </a:rPr>
              <a:t>Taltech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 laboratooriumis)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T=[0.677,0.762,0.752,0.752,0.837,0.762,0.701,0.725,0.737,0.862,0.752,0.725,0.691,0.709,0.834,</a:t>
            </a: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...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0.752,0.737,0.709,0.667,0.763,0.837,0.862,0.834,0.763,0.769];</a:t>
            </a:r>
          </a:p>
          <a:p>
            <a:pPr>
              <a:buNone/>
            </a:pP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Kaherealine kood: ehita ja treeni närvivõrk: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net = </a:t>
            </a:r>
            <a:r>
              <a:rPr lang="et-EE" sz="1800" b="0" i="0" dirty="0" err="1">
                <a:effectLst/>
                <a:latin typeface="Menlo"/>
              </a:rPr>
              <a:t>fitnet</a:t>
            </a:r>
            <a:r>
              <a:rPr lang="et-EE" sz="1800" b="0" i="0" dirty="0">
                <a:effectLst/>
                <a:latin typeface="Menlo"/>
              </a:rPr>
              <a:t>(7); 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närvivõrgu konfiguratsiooni loomine </a:t>
            </a:r>
            <a:endParaRPr lang="et-EE" sz="1800" b="0" i="0" dirty="0">
              <a:effectLst/>
              <a:latin typeface="Menlo"/>
            </a:endParaRPr>
          </a:p>
          <a:p>
            <a:r>
              <a:rPr lang="et-EE" sz="1800" b="0" i="0" dirty="0">
                <a:effectLst/>
                <a:latin typeface="Menlo"/>
              </a:rPr>
              <a:t>net = </a:t>
            </a:r>
            <a:r>
              <a:rPr lang="et-EE" sz="1800" b="0" i="0" dirty="0" err="1">
                <a:effectLst/>
                <a:latin typeface="Menlo"/>
              </a:rPr>
              <a:t>train</a:t>
            </a:r>
            <a:r>
              <a:rPr lang="et-EE" sz="1800" b="0" i="0" dirty="0">
                <a:effectLst/>
                <a:latin typeface="Menlo"/>
              </a:rPr>
              <a:t>(</a:t>
            </a:r>
            <a:r>
              <a:rPr lang="et-EE" sz="1800" b="0" i="0" dirty="0" err="1">
                <a:effectLst/>
                <a:latin typeface="Menlo"/>
              </a:rPr>
              <a:t>net,P,T</a:t>
            </a:r>
            <a:r>
              <a:rPr lang="et-EE" sz="1800" b="0" i="0" dirty="0">
                <a:effectLst/>
                <a:latin typeface="Menlo"/>
              </a:rPr>
              <a:t>); </a:t>
            </a:r>
            <a:r>
              <a:rPr lang="et-EE" dirty="0">
                <a:solidFill>
                  <a:srgbClr val="008013"/>
                </a:solidFill>
                <a:latin typeface="Menlo"/>
              </a:rPr>
              <a:t>% treenimine P-sisend, T-väljund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98515A-2BF7-6712-292A-E23C4C86BDAB}"/>
              </a:ext>
            </a:extLst>
          </p:cNvPr>
          <p:cNvSpPr txBox="1"/>
          <p:nvPr/>
        </p:nvSpPr>
        <p:spPr>
          <a:xfrm>
            <a:off x="7912201" y="3880661"/>
            <a:ext cx="43533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rgbClr val="008013"/>
                </a:solidFill>
                <a:latin typeface="Menlo"/>
              </a:rPr>
              <a:t>% pinna joonistamine:</a:t>
            </a:r>
          </a:p>
          <a:p>
            <a:pPr>
              <a:buNone/>
            </a:pPr>
            <a:r>
              <a:rPr lang="et-EE" dirty="0">
                <a:solidFill>
                  <a:srgbClr val="008013"/>
                </a:solidFill>
                <a:latin typeface="Menlo"/>
              </a:rPr>
              <a:t> </a:t>
            </a:r>
            <a:r>
              <a:rPr lang="et-EE" sz="1800" b="0" i="0" dirty="0">
                <a:effectLst/>
                <a:latin typeface="Menlo"/>
              </a:rPr>
              <a:t>N=31;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x = </a:t>
            </a:r>
            <a:r>
              <a:rPr lang="et-EE" sz="1800" b="0" i="0" dirty="0" err="1">
                <a:effectLst/>
                <a:latin typeface="Menlo"/>
              </a:rPr>
              <a:t>linspace</a:t>
            </a:r>
            <a:r>
              <a:rPr lang="et-EE" sz="1800" b="0" i="0" dirty="0">
                <a:effectLst/>
                <a:latin typeface="Menlo"/>
              </a:rPr>
              <a:t>(0.1575,4.2,N);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y = </a:t>
            </a:r>
            <a:r>
              <a:rPr lang="et-EE" sz="1800" b="0" i="0" dirty="0" err="1">
                <a:effectLst/>
                <a:latin typeface="Menlo"/>
              </a:rPr>
              <a:t>linspace</a:t>
            </a:r>
            <a:r>
              <a:rPr lang="et-EE" sz="1800" b="0" i="0" dirty="0">
                <a:effectLst/>
                <a:latin typeface="Menlo"/>
              </a:rPr>
              <a:t>(0.1575,4.2,N); </a:t>
            </a:r>
          </a:p>
          <a:p>
            <a:pPr>
              <a:buNone/>
            </a:pPr>
            <a:r>
              <a:rPr lang="et-EE" sz="1800" b="0" i="0" dirty="0" err="1">
                <a:solidFill>
                  <a:srgbClr val="0E00FF"/>
                </a:solidFill>
                <a:effectLst/>
                <a:latin typeface="Menlo"/>
              </a:rPr>
              <a:t>for</a:t>
            </a: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 </a:t>
            </a:r>
            <a:r>
              <a:rPr lang="et-EE" sz="1800" b="0" i="0" dirty="0">
                <a:effectLst/>
                <a:latin typeface="Menlo"/>
              </a:rPr>
              <a:t>i=1:N </a:t>
            </a:r>
          </a:p>
          <a:p>
            <a:pPr>
              <a:buNone/>
            </a:pP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      </a:t>
            </a:r>
            <a:r>
              <a:rPr lang="et-EE" sz="1800" b="0" i="0" dirty="0" err="1">
                <a:solidFill>
                  <a:srgbClr val="0E00FF"/>
                </a:solidFill>
                <a:effectLst/>
                <a:latin typeface="Menlo"/>
              </a:rPr>
              <a:t>for</a:t>
            </a: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 </a:t>
            </a:r>
            <a:r>
              <a:rPr lang="et-EE" sz="1800" b="0" i="0" dirty="0">
                <a:effectLst/>
                <a:latin typeface="Menlo"/>
              </a:rPr>
              <a:t>j=1:N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            z(</a:t>
            </a:r>
            <a:r>
              <a:rPr lang="et-EE" sz="1800" b="0" i="0" dirty="0" err="1">
                <a:effectLst/>
                <a:latin typeface="Menlo"/>
              </a:rPr>
              <a:t>i,j</a:t>
            </a:r>
            <a:r>
              <a:rPr lang="et-EE" sz="1800" b="0" i="0" dirty="0">
                <a:effectLst/>
                <a:latin typeface="Menlo"/>
              </a:rPr>
              <a:t>)=net([x(i);y(j)]); </a:t>
            </a:r>
          </a:p>
          <a:p>
            <a:pPr>
              <a:buNone/>
            </a:pP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      end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end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 err="1">
                <a:effectLst/>
                <a:latin typeface="Menlo"/>
              </a:rPr>
              <a:t>surf</a:t>
            </a:r>
            <a:r>
              <a:rPr lang="et-EE" sz="1800" b="0" i="0" dirty="0">
                <a:effectLst/>
                <a:latin typeface="Menlo"/>
              </a:rPr>
              <a:t>(</a:t>
            </a:r>
            <a:r>
              <a:rPr lang="et-EE" sz="1800" b="0" i="0" dirty="0" err="1">
                <a:effectLst/>
                <a:latin typeface="Menlo"/>
              </a:rPr>
              <a:t>x,y,z</a:t>
            </a:r>
            <a:r>
              <a:rPr lang="et-EE" sz="1800" b="0" i="0" dirty="0">
                <a:effectLst/>
                <a:latin typeface="Menlo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70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D80A19C-0672-6968-1205-842DD8A407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5" y="549275"/>
            <a:ext cx="10494963" cy="811213"/>
          </a:xfrm>
        </p:spPr>
        <p:txBody>
          <a:bodyPr/>
          <a:lstStyle/>
          <a:p>
            <a:r>
              <a:rPr lang="et-EE" sz="24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Vastavuspinna loomine. Juhtumuuring 1 Tulemus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AF9812-04D4-BCDE-F841-1F9928252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28" y="1572862"/>
            <a:ext cx="5143247" cy="34955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7A9442-76A6-B963-5503-54E0C06DE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052" y="1726956"/>
            <a:ext cx="5669111" cy="373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72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2B3909E-7517-BD4D-9F0D-6AABECA1223E}"/>
              </a:ext>
            </a:extLst>
          </p:cNvPr>
          <p:cNvSpPr txBox="1"/>
          <p:nvPr/>
        </p:nvSpPr>
        <p:spPr>
          <a:xfrm>
            <a:off x="2166729" y="149087"/>
            <a:ext cx="83389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>
                <a:solidFill>
                  <a:srgbClr val="00B0F0"/>
                </a:solidFill>
              </a:rPr>
              <a:t>JUHTUMUURING 2  -  SLAID 1 </a:t>
            </a:r>
          </a:p>
          <a:p>
            <a:endParaRPr lang="et-EE" sz="2800" dirty="0">
              <a:solidFill>
                <a:srgbClr val="00B0F0"/>
              </a:solidFill>
            </a:endParaRPr>
          </a:p>
          <a:p>
            <a:r>
              <a:rPr lang="et-EE" sz="2800" dirty="0">
                <a:solidFill>
                  <a:srgbClr val="00B0F0"/>
                </a:solidFill>
              </a:rPr>
              <a:t>Geeli sisalduse analüüs päikesepaneelis </a:t>
            </a:r>
          </a:p>
          <a:p>
            <a:r>
              <a:rPr lang="et-EE" sz="2800" dirty="0">
                <a:solidFill>
                  <a:srgbClr val="00B0F0"/>
                </a:solidFill>
              </a:rPr>
              <a:t>(NAPS </a:t>
            </a:r>
            <a:r>
              <a:rPr lang="et-EE" sz="2800" dirty="0" err="1">
                <a:solidFill>
                  <a:srgbClr val="00B0F0"/>
                </a:solidFill>
              </a:rPr>
              <a:t>Solar</a:t>
            </a:r>
            <a:r>
              <a:rPr lang="et-EE" sz="2800" dirty="0">
                <a:solidFill>
                  <a:srgbClr val="00B0F0"/>
                </a:solidFill>
              </a:rPr>
              <a:t> Estonia OÜ baasil ) </a:t>
            </a:r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A4A5D5-3CBD-F3D4-AE59-18FEEE667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409" y="3337897"/>
            <a:ext cx="7106642" cy="29055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C485F9-3F57-AF94-C891-BFEA9FDFAD15}"/>
              </a:ext>
            </a:extLst>
          </p:cNvPr>
          <p:cNvSpPr txBox="1"/>
          <p:nvPr/>
        </p:nvSpPr>
        <p:spPr>
          <a:xfrm>
            <a:off x="2991678" y="2186609"/>
            <a:ext cx="5744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>
                <a:solidFill>
                  <a:srgbClr val="00B0F0"/>
                </a:solidFill>
              </a:rPr>
              <a:t>Silicon päikesepaneeli </a:t>
            </a:r>
            <a:r>
              <a:rPr lang="et-EE" sz="2400" dirty="0" err="1">
                <a:solidFill>
                  <a:srgbClr val="00B0F0"/>
                </a:solidFill>
              </a:rPr>
              <a:t>üldstruktuur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52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849FD81-75BC-D6C9-9C40-A938E7143C76}"/>
              </a:ext>
            </a:extLst>
          </p:cNvPr>
          <p:cNvSpPr txBox="1"/>
          <p:nvPr/>
        </p:nvSpPr>
        <p:spPr>
          <a:xfrm>
            <a:off x="2166729" y="149087"/>
            <a:ext cx="5098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>
                <a:solidFill>
                  <a:srgbClr val="00B0F0"/>
                </a:solidFill>
              </a:rPr>
              <a:t>JUHTUMUURING 2  -  SLAIDE 2</a:t>
            </a:r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C97742-7170-266D-190C-CA02146D1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362" y="883372"/>
            <a:ext cx="9145276" cy="57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94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CA24814-D64F-DDAD-C008-5BB2056E63EB}"/>
              </a:ext>
            </a:extLst>
          </p:cNvPr>
          <p:cNvSpPr txBox="1"/>
          <p:nvPr/>
        </p:nvSpPr>
        <p:spPr>
          <a:xfrm>
            <a:off x="2166729" y="149087"/>
            <a:ext cx="5237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>
                <a:solidFill>
                  <a:srgbClr val="00B0F0"/>
                </a:solidFill>
              </a:rPr>
              <a:t>JUHTUMUURING 2  -  SLAID 3</a:t>
            </a:r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D87199-CC7B-C8C4-DA36-FF28B37C6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835" y="802589"/>
            <a:ext cx="9164329" cy="5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77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E970D66-A8F1-F7FA-C9C8-2FCE7F781B29}"/>
              </a:ext>
            </a:extLst>
          </p:cNvPr>
          <p:cNvSpPr txBox="1"/>
          <p:nvPr/>
        </p:nvSpPr>
        <p:spPr>
          <a:xfrm>
            <a:off x="2166729" y="149087"/>
            <a:ext cx="4989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>
                <a:solidFill>
                  <a:srgbClr val="00B0F0"/>
                </a:solidFill>
              </a:rPr>
              <a:t>JUHTUMUURING 2  -  SLAID 4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5D34CE-F3B8-1F14-3F96-029890BF1630}"/>
              </a:ext>
            </a:extLst>
          </p:cNvPr>
          <p:cNvSpPr txBox="1"/>
          <p:nvPr/>
        </p:nvSpPr>
        <p:spPr>
          <a:xfrm>
            <a:off x="2135256" y="5291172"/>
            <a:ext cx="8360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Juhul kui andmehulgad jäävad väikseseks võiks kasutada SVR (</a:t>
            </a:r>
            <a:r>
              <a:rPr lang="et-EE" dirty="0" err="1"/>
              <a:t>Support</a:t>
            </a:r>
            <a:r>
              <a:rPr lang="et-EE" dirty="0"/>
              <a:t> </a:t>
            </a:r>
            <a:r>
              <a:rPr lang="et-EE" dirty="0" err="1"/>
              <a:t>Vector</a:t>
            </a:r>
            <a:r>
              <a:rPr lang="et-EE" dirty="0"/>
              <a:t> </a:t>
            </a:r>
            <a:r>
              <a:rPr lang="et-EE" dirty="0" err="1"/>
              <a:t>Regression</a:t>
            </a:r>
            <a:r>
              <a:rPr lang="et-EE" dirty="0"/>
              <a:t>),jm. mudeleid.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FEE3E-C57B-7353-1F30-DFEEE31EF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204" y="1585655"/>
            <a:ext cx="8535591" cy="36866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FB4EC2-A8BB-337F-BC8B-6E324AB8207F}"/>
              </a:ext>
            </a:extLst>
          </p:cNvPr>
          <p:cNvSpPr txBox="1"/>
          <p:nvPr/>
        </p:nvSpPr>
        <p:spPr>
          <a:xfrm>
            <a:off x="2504660" y="944217"/>
            <a:ext cx="6066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>
                <a:solidFill>
                  <a:srgbClr val="00B0F0"/>
                </a:solidFill>
              </a:rPr>
              <a:t>VASTAVUSE PIND –TEHISNÄRVIVÕRGU MUDEL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0966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8616B2-5D89-347F-2E7B-2B7F9A7AC5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968" y="253162"/>
            <a:ext cx="11543969" cy="810888"/>
          </a:xfrm>
        </p:spPr>
        <p:txBody>
          <a:bodyPr/>
          <a:lstStyle/>
          <a:p>
            <a:pPr algn="ctr"/>
            <a:r>
              <a:rPr lang="et-EE" sz="20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JUHTUMUURING 3 –SLAID 1</a:t>
            </a:r>
          </a:p>
          <a:p>
            <a:pPr algn="ctr"/>
            <a:r>
              <a:rPr lang="et-EE" sz="2000" dirty="0">
                <a:solidFill>
                  <a:srgbClr val="00B0F0"/>
                </a:solidFill>
              </a:rPr>
              <a:t>KESKKONNA MÕJU TOOTMISPROTSESSILE </a:t>
            </a:r>
            <a:endParaRPr lang="en-US" sz="2000" dirty="0">
              <a:solidFill>
                <a:srgbClr val="00B0F0"/>
              </a:solidFill>
            </a:endParaRPr>
          </a:p>
          <a:p>
            <a:endParaRPr lang="et-EE" sz="2000" i="1" dirty="0">
              <a:solidFill>
                <a:srgbClr val="00B0F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61C694-841E-7524-BB18-7E8BAF923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014" y="922279"/>
            <a:ext cx="6115904" cy="47345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728268-55B2-D0F5-F7C8-08DCB9DA9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986" y="5695788"/>
            <a:ext cx="6030167" cy="116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90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1460FCBF-9C22-6FAA-80C9-6F6969D402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4" y="365274"/>
            <a:ext cx="10494517" cy="810888"/>
          </a:xfrm>
        </p:spPr>
        <p:txBody>
          <a:bodyPr/>
          <a:lstStyle/>
          <a:p>
            <a:pPr algn="ctr"/>
            <a:r>
              <a:rPr lang="et-EE" sz="20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JUHTUMUURING 3 –</a:t>
            </a:r>
            <a:r>
              <a:rPr lang="et-EE" sz="2000" i="1" dirty="0" err="1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SLaID</a:t>
            </a:r>
            <a:r>
              <a:rPr lang="et-EE" sz="20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</a:t>
            </a:r>
          </a:p>
          <a:p>
            <a:pPr algn="ctr"/>
            <a:r>
              <a:rPr lang="et-EE" sz="2000" dirty="0">
                <a:solidFill>
                  <a:srgbClr val="00B0F0"/>
                </a:solidFill>
              </a:rPr>
              <a:t>KESKKONNA MÕJU TOOTMISPROTSESSILE </a:t>
            </a:r>
            <a:endParaRPr lang="en-US" sz="2000" dirty="0">
              <a:solidFill>
                <a:srgbClr val="00B0F0"/>
              </a:solidFill>
            </a:endParaRPr>
          </a:p>
          <a:p>
            <a:endParaRPr lang="et-EE" sz="2000" i="1" dirty="0">
              <a:solidFill>
                <a:srgbClr val="00B0F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A01D3A-5489-D974-D7F3-05AF09C96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24" y="1351719"/>
            <a:ext cx="4975289" cy="41744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1ECD10-6721-3BED-F7FE-272E5E7F542E}"/>
              </a:ext>
            </a:extLst>
          </p:cNvPr>
          <p:cNvSpPr txBox="1"/>
          <p:nvPr/>
        </p:nvSpPr>
        <p:spPr>
          <a:xfrm>
            <a:off x="6551525" y="1351719"/>
            <a:ext cx="3989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Treenimise, valideerimise ja testimise keskmised ruutvead algul kahanevad koos ja jäävad samale tasemele,</a:t>
            </a:r>
          </a:p>
          <a:p>
            <a:r>
              <a:rPr lang="et-EE" dirty="0"/>
              <a:t>Valideerimise ja treeningu tulemused jäävad üksteise lähedale, mudelit võib üldistada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041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29A0311-72DE-CB5C-4091-0D77DD6A5AF3}"/>
              </a:ext>
            </a:extLst>
          </p:cNvPr>
          <p:cNvSpPr txBox="1">
            <a:spLocks/>
          </p:cNvSpPr>
          <p:nvPr/>
        </p:nvSpPr>
        <p:spPr>
          <a:xfrm>
            <a:off x="73968" y="253162"/>
            <a:ext cx="11543969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kern="1200" cap="all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JUHTUMUURING 3 –SLAID 3</a:t>
            </a:r>
          </a:p>
          <a:p>
            <a:pPr algn="ctr"/>
            <a:r>
              <a:rPr lang="et-EE" sz="2000" dirty="0">
                <a:solidFill>
                  <a:srgbClr val="00B0F0"/>
                </a:solidFill>
              </a:rPr>
              <a:t>KESKKONNA MÕJU TOOTMISPROTSESSILE </a:t>
            </a:r>
            <a:endParaRPr lang="en-US" sz="2000" dirty="0">
              <a:solidFill>
                <a:srgbClr val="00B0F0"/>
              </a:solidFill>
            </a:endParaRPr>
          </a:p>
          <a:p>
            <a:endParaRPr lang="et-EE" sz="2000" i="1" dirty="0">
              <a:solidFill>
                <a:srgbClr val="00B0F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2D1B68-AD67-49FB-0DDA-55C3DFA64848}"/>
              </a:ext>
            </a:extLst>
          </p:cNvPr>
          <p:cNvSpPr txBox="1"/>
          <p:nvPr/>
        </p:nvSpPr>
        <p:spPr>
          <a:xfrm>
            <a:off x="1520234" y="2216741"/>
            <a:ext cx="630140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MATLAB koodinäide: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A = </a:t>
            </a:r>
            <a:r>
              <a:rPr lang="et-EE" sz="1800" b="0" i="0" dirty="0" err="1">
                <a:effectLst/>
                <a:latin typeface="Menlo"/>
              </a:rPr>
              <a:t>readmatrix</a:t>
            </a:r>
            <a:r>
              <a:rPr lang="et-EE" sz="1800" b="0" i="0" dirty="0">
                <a:effectLst/>
                <a:latin typeface="Menlo"/>
              </a:rPr>
              <a:t>(</a:t>
            </a:r>
            <a:r>
              <a:rPr lang="et-EE" sz="1800" b="0" i="0" dirty="0">
                <a:solidFill>
                  <a:srgbClr val="A709F5"/>
                </a:solidFill>
                <a:effectLst/>
                <a:latin typeface="Menlo"/>
              </a:rPr>
              <a:t>"data.xlsx"</a:t>
            </a:r>
            <a:r>
              <a:rPr lang="et-EE" sz="1800" b="0" i="0" dirty="0">
                <a:effectLst/>
                <a:latin typeface="Menlo"/>
              </a:rPr>
              <a:t>); 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lähteandmete lugemine </a:t>
            </a:r>
            <a:r>
              <a:rPr lang="et-EE" sz="1800" b="0" i="0" dirty="0" err="1">
                <a:solidFill>
                  <a:srgbClr val="008013"/>
                </a:solidFill>
                <a:effectLst/>
                <a:latin typeface="Menlo"/>
              </a:rPr>
              <a:t>excelist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A1=A(3:2579,2:6);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V1=A1(:,4); 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niiskus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V1nd=(V1-min(V1))/(</a:t>
            </a:r>
            <a:r>
              <a:rPr lang="et-EE" sz="1800" b="0" i="0" dirty="0" err="1">
                <a:effectLst/>
                <a:latin typeface="Menlo"/>
              </a:rPr>
              <a:t>max</a:t>
            </a:r>
            <a:r>
              <a:rPr lang="et-EE" sz="1800" b="0" i="0" dirty="0">
                <a:effectLst/>
                <a:latin typeface="Menlo"/>
              </a:rPr>
              <a:t>(V1)-min(V1)); 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andmete </a:t>
            </a:r>
            <a:r>
              <a:rPr lang="et-EE" sz="1800" b="0" i="0" dirty="0" err="1">
                <a:solidFill>
                  <a:srgbClr val="008013"/>
                </a:solidFill>
                <a:effectLst/>
                <a:latin typeface="Menlo"/>
              </a:rPr>
              <a:t>normaliseer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V2=A1(:,5); 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temperatuur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V2nd=(V2-min(V2))/(</a:t>
            </a:r>
            <a:r>
              <a:rPr lang="et-EE" sz="1800" b="0" i="0" dirty="0" err="1">
                <a:effectLst/>
                <a:latin typeface="Menlo"/>
              </a:rPr>
              <a:t>max</a:t>
            </a:r>
            <a:r>
              <a:rPr lang="et-EE" sz="1800" b="0" i="0" dirty="0">
                <a:effectLst/>
                <a:latin typeface="Menlo"/>
              </a:rPr>
              <a:t>(V2)-min(V2)); 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andmete </a:t>
            </a:r>
            <a:r>
              <a:rPr lang="et-EE" sz="1800" b="0" i="0" dirty="0" err="1">
                <a:solidFill>
                  <a:srgbClr val="008013"/>
                </a:solidFill>
                <a:effectLst/>
                <a:latin typeface="Menlo"/>
              </a:rPr>
              <a:t>normaliseer</a:t>
            </a: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S=[V1';V2'];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T1=A1(:,1)';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T2=A1(:,2)';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T3=A1(:,3)'; </a:t>
            </a:r>
          </a:p>
          <a:p>
            <a:pPr>
              <a:buNone/>
            </a:pPr>
            <a:r>
              <a:rPr lang="et-EE" sz="1800" b="0" i="0" dirty="0" err="1">
                <a:effectLst/>
                <a:latin typeface="Menlo"/>
              </a:rPr>
              <a:t>numberOfNeuronsInHiddenLayer</a:t>
            </a:r>
            <a:r>
              <a:rPr lang="et-EE" sz="1800" b="0" i="0" dirty="0">
                <a:effectLst/>
                <a:latin typeface="Menlo"/>
              </a:rPr>
              <a:t>=51+2;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net=</a:t>
            </a:r>
            <a:r>
              <a:rPr lang="et-EE" sz="1800" b="0" i="0" dirty="0" err="1">
                <a:effectLst/>
                <a:latin typeface="Menlo"/>
              </a:rPr>
              <a:t>fitnet</a:t>
            </a:r>
            <a:r>
              <a:rPr lang="et-EE" sz="1800" b="0" i="0" dirty="0">
                <a:effectLst/>
                <a:latin typeface="Menlo"/>
              </a:rPr>
              <a:t>(</a:t>
            </a:r>
            <a:r>
              <a:rPr lang="et-EE" sz="1800" b="0" i="0" dirty="0" err="1">
                <a:effectLst/>
                <a:latin typeface="Menlo"/>
              </a:rPr>
              <a:t>numberOfNeuronsInHiddenLayer</a:t>
            </a:r>
            <a:r>
              <a:rPr lang="et-EE" sz="1800" b="0" i="0" dirty="0">
                <a:effectLst/>
                <a:latin typeface="Menlo"/>
              </a:rPr>
              <a:t>,</a:t>
            </a:r>
            <a:r>
              <a:rPr lang="et-EE" sz="1800" b="0" i="0" dirty="0">
                <a:solidFill>
                  <a:srgbClr val="A709F5"/>
                </a:solidFill>
                <a:effectLst/>
                <a:latin typeface="Menlo"/>
              </a:rPr>
              <a:t>'</a:t>
            </a:r>
            <a:r>
              <a:rPr lang="et-EE" sz="1800" b="0" i="0" dirty="0" err="1">
                <a:solidFill>
                  <a:srgbClr val="A709F5"/>
                </a:solidFill>
                <a:effectLst/>
                <a:latin typeface="Menlo"/>
              </a:rPr>
              <a:t>trainlm</a:t>
            </a:r>
            <a:r>
              <a:rPr lang="et-EE" sz="1800" b="0" i="0" dirty="0">
                <a:solidFill>
                  <a:srgbClr val="A709F5"/>
                </a:solidFill>
                <a:effectLst/>
                <a:latin typeface="Menlo"/>
              </a:rPr>
              <a:t>'</a:t>
            </a:r>
            <a:r>
              <a:rPr lang="et-EE" sz="1800" b="0" i="0" dirty="0">
                <a:effectLst/>
                <a:latin typeface="Menlo"/>
              </a:rPr>
              <a:t>);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net.trainParam.lr=0.05;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net=</a:t>
            </a:r>
            <a:r>
              <a:rPr lang="et-EE" sz="1800" b="0" i="0" dirty="0" err="1">
                <a:effectLst/>
                <a:latin typeface="Menlo"/>
              </a:rPr>
              <a:t>train</a:t>
            </a:r>
            <a:r>
              <a:rPr lang="et-EE" sz="1800" b="0" i="0" dirty="0">
                <a:effectLst/>
                <a:latin typeface="Menlo"/>
              </a:rPr>
              <a:t>(net,S,T2);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456ED8-AD96-FF59-05E9-1B68AAE6AC99}"/>
              </a:ext>
            </a:extLst>
          </p:cNvPr>
          <p:cNvSpPr txBox="1"/>
          <p:nvPr/>
        </p:nvSpPr>
        <p:spPr>
          <a:xfrm>
            <a:off x="7901609" y="2495519"/>
            <a:ext cx="32898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t-EE" sz="1800" b="0" i="0" dirty="0">
                <a:solidFill>
                  <a:srgbClr val="008013"/>
                </a:solidFill>
                <a:effectLst/>
                <a:latin typeface="Menlo"/>
              </a:rPr>
              <a:t>% pinna joonistamine: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N=31;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x = </a:t>
            </a:r>
            <a:r>
              <a:rPr lang="et-EE" sz="1800" b="0" i="0" dirty="0" err="1">
                <a:effectLst/>
                <a:latin typeface="Menlo"/>
              </a:rPr>
              <a:t>linspace</a:t>
            </a:r>
            <a:r>
              <a:rPr lang="et-EE" sz="1800" b="0" i="0" dirty="0">
                <a:effectLst/>
                <a:latin typeface="Menlo"/>
              </a:rPr>
              <a:t>(min(V1),</a:t>
            </a:r>
            <a:r>
              <a:rPr lang="et-EE" sz="1800" b="0" i="0" dirty="0" err="1">
                <a:effectLst/>
                <a:latin typeface="Menlo"/>
              </a:rPr>
              <a:t>max</a:t>
            </a:r>
            <a:r>
              <a:rPr lang="et-EE" sz="1800" b="0" i="0" dirty="0">
                <a:effectLst/>
                <a:latin typeface="Menlo"/>
              </a:rPr>
              <a:t>(V1),N);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y = </a:t>
            </a:r>
            <a:r>
              <a:rPr lang="et-EE" sz="1800" b="0" i="0" dirty="0" err="1">
                <a:effectLst/>
                <a:latin typeface="Menlo"/>
              </a:rPr>
              <a:t>linspace</a:t>
            </a:r>
            <a:r>
              <a:rPr lang="et-EE" sz="1800" b="0" i="0" dirty="0">
                <a:effectLst/>
                <a:latin typeface="Menlo"/>
              </a:rPr>
              <a:t>(min(V2),</a:t>
            </a:r>
            <a:r>
              <a:rPr lang="et-EE" sz="1800" b="0" i="0" dirty="0" err="1">
                <a:effectLst/>
                <a:latin typeface="Menlo"/>
              </a:rPr>
              <a:t>max</a:t>
            </a:r>
            <a:r>
              <a:rPr lang="et-EE" sz="1800" b="0" i="0" dirty="0">
                <a:effectLst/>
                <a:latin typeface="Menlo"/>
              </a:rPr>
              <a:t>(V2),N); </a:t>
            </a:r>
          </a:p>
          <a:p>
            <a:pPr>
              <a:buNone/>
            </a:pPr>
            <a:r>
              <a:rPr lang="et-EE" sz="1800" b="0" i="0" dirty="0" err="1">
                <a:solidFill>
                  <a:srgbClr val="0E00FF"/>
                </a:solidFill>
                <a:effectLst/>
                <a:latin typeface="Menlo"/>
              </a:rPr>
              <a:t>for</a:t>
            </a: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 </a:t>
            </a:r>
            <a:r>
              <a:rPr lang="et-EE" sz="1800" b="0" i="0" dirty="0">
                <a:effectLst/>
                <a:latin typeface="Menlo"/>
              </a:rPr>
              <a:t>i=1:N </a:t>
            </a:r>
          </a:p>
          <a:p>
            <a:pPr>
              <a:buNone/>
            </a:pP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     </a:t>
            </a:r>
            <a:r>
              <a:rPr lang="et-EE" sz="1800" b="0" i="0" dirty="0" err="1">
                <a:solidFill>
                  <a:srgbClr val="0E00FF"/>
                </a:solidFill>
                <a:effectLst/>
                <a:latin typeface="Menlo"/>
              </a:rPr>
              <a:t>for</a:t>
            </a: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 </a:t>
            </a:r>
            <a:r>
              <a:rPr lang="et-EE" sz="1800" b="0" i="0" dirty="0">
                <a:effectLst/>
                <a:latin typeface="Menlo"/>
              </a:rPr>
              <a:t>j=1:N </a:t>
            </a:r>
          </a:p>
          <a:p>
            <a:pPr>
              <a:buNone/>
            </a:pPr>
            <a:r>
              <a:rPr lang="et-EE" sz="1800" b="0" i="0" dirty="0">
                <a:effectLst/>
                <a:latin typeface="Menlo"/>
              </a:rPr>
              <a:t>          z(</a:t>
            </a:r>
            <a:r>
              <a:rPr lang="et-EE" sz="1800" b="0" i="0" dirty="0" err="1">
                <a:effectLst/>
                <a:latin typeface="Menlo"/>
              </a:rPr>
              <a:t>i,j</a:t>
            </a:r>
            <a:r>
              <a:rPr lang="et-EE" sz="1800" b="0" i="0" dirty="0">
                <a:effectLst/>
                <a:latin typeface="Menlo"/>
              </a:rPr>
              <a:t>)=net([x(i);y(j)]); </a:t>
            </a:r>
          </a:p>
          <a:p>
            <a:pPr>
              <a:buNone/>
            </a:pP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     end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>
                <a:solidFill>
                  <a:srgbClr val="0E00FF"/>
                </a:solidFill>
                <a:effectLst/>
                <a:latin typeface="Menlo"/>
              </a:rPr>
              <a:t>end </a:t>
            </a:r>
            <a:endParaRPr lang="et-EE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t-EE" sz="1800" b="0" i="0" dirty="0" err="1">
                <a:effectLst/>
                <a:latin typeface="Menlo"/>
              </a:rPr>
              <a:t>surf</a:t>
            </a:r>
            <a:r>
              <a:rPr lang="et-EE" sz="1800" b="0" i="0" dirty="0">
                <a:effectLst/>
                <a:latin typeface="Menlo"/>
              </a:rPr>
              <a:t>(</a:t>
            </a:r>
            <a:r>
              <a:rPr lang="et-EE" sz="1800" b="0" i="0" dirty="0" err="1">
                <a:effectLst/>
                <a:latin typeface="Menlo"/>
              </a:rPr>
              <a:t>x,y,z</a:t>
            </a:r>
            <a:r>
              <a:rPr lang="et-EE" sz="1800" b="0" i="0" dirty="0">
                <a:effectLst/>
                <a:latin typeface="Menlo"/>
              </a:rPr>
              <a:t>)</a:t>
            </a:r>
          </a:p>
          <a:p>
            <a:pPr>
              <a:buNone/>
            </a:pPr>
            <a:br>
              <a:rPr lang="et-EE" sz="1800" b="0" i="0" dirty="0">
                <a:effectLst/>
                <a:latin typeface="Menlo"/>
              </a:rPr>
            </a:br>
            <a:endParaRPr lang="et-EE" sz="1800" b="0" i="0" dirty="0">
              <a:effectLst/>
              <a:latin typeface="Menl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A4591F-EB63-24EB-1D14-63BA342F8966}"/>
              </a:ext>
            </a:extLst>
          </p:cNvPr>
          <p:cNvSpPr txBox="1"/>
          <p:nvPr/>
        </p:nvSpPr>
        <p:spPr>
          <a:xfrm>
            <a:off x="1252330" y="1064050"/>
            <a:ext cx="9074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Tehes närvivõrgu eraldi igale väljundparameetrile võimaldab mõnevõrra paindlikumat kohandamist/tuunimist. Joonisel on peidetud kihis kasutatud 53 neuronit lähtudes järgmistest hinnangutest neuronite arvu esialgsel määramisel. 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CB490E-82FD-2EB4-EDA8-615508175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4214"/>
            <a:ext cx="4715533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27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238DA5A4-7B5A-B855-4E5D-06362D843478}"/>
              </a:ext>
            </a:extLst>
          </p:cNvPr>
          <p:cNvSpPr txBox="1">
            <a:spLocks/>
          </p:cNvSpPr>
          <p:nvPr/>
        </p:nvSpPr>
        <p:spPr>
          <a:xfrm>
            <a:off x="73968" y="253162"/>
            <a:ext cx="11543969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kern="1200" cap="all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JUHTUMUURING 4 –SLAID 1</a:t>
            </a:r>
          </a:p>
          <a:p>
            <a:pPr algn="ctr"/>
            <a:r>
              <a:rPr lang="et-EE" sz="2000" dirty="0">
                <a:solidFill>
                  <a:srgbClr val="00B0F0"/>
                </a:solidFill>
              </a:rPr>
              <a:t>Juhendamiseta Õppimisega närvivõrk</a:t>
            </a:r>
            <a:endParaRPr lang="en-US" sz="2000" dirty="0">
              <a:solidFill>
                <a:srgbClr val="00B0F0"/>
              </a:solidFill>
            </a:endParaRPr>
          </a:p>
          <a:p>
            <a:endParaRPr lang="et-EE" sz="2000" i="1" dirty="0">
              <a:solidFill>
                <a:srgbClr val="00B0F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2EA568-7752-D62E-DD65-1823301E7BEB}"/>
              </a:ext>
            </a:extLst>
          </p:cNvPr>
          <p:cNvSpPr txBox="1"/>
          <p:nvPr/>
        </p:nvSpPr>
        <p:spPr>
          <a:xfrm>
            <a:off x="1309084" y="1190810"/>
            <a:ext cx="9842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Vaatleme</a:t>
            </a:r>
            <a:r>
              <a:rPr lang="en-US" dirty="0"/>
              <a:t>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andmete</a:t>
            </a:r>
            <a:r>
              <a:rPr lang="en-US" dirty="0"/>
              <a:t> </a:t>
            </a:r>
            <a:r>
              <a:rPr lang="en-US" dirty="0" err="1"/>
              <a:t>kaarti</a:t>
            </a:r>
            <a:r>
              <a:rPr lang="en-US" dirty="0"/>
              <a:t> (</a:t>
            </a:r>
            <a:r>
              <a:rPr lang="en-US" b="1" dirty="0"/>
              <a:t>data map)</a:t>
            </a:r>
            <a:r>
              <a:rPr lang="en-US" dirty="0"/>
              <a:t>: </a:t>
            </a:r>
            <a:r>
              <a:rPr lang="en-US" dirty="0" err="1"/>
              <a:t>kus</a:t>
            </a:r>
            <a:r>
              <a:rPr lang="en-US" dirty="0"/>
              <a:t> </a:t>
            </a:r>
            <a:r>
              <a:rPr lang="en-US" dirty="0" err="1"/>
              <a:t>sarnased</a:t>
            </a:r>
            <a:r>
              <a:rPr lang="en-US" dirty="0"/>
              <a:t> </a:t>
            </a:r>
            <a:r>
              <a:rPr lang="en-US" dirty="0" err="1"/>
              <a:t>liikmed</a:t>
            </a:r>
            <a:r>
              <a:rPr lang="en-US" dirty="0"/>
              <a:t> </a:t>
            </a:r>
            <a:r>
              <a:rPr lang="en-US" dirty="0" err="1"/>
              <a:t>koondatakse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, </a:t>
            </a:r>
            <a:r>
              <a:rPr lang="en-US" dirty="0" err="1"/>
              <a:t>tekitades</a:t>
            </a:r>
            <a:r>
              <a:rPr lang="en-US" dirty="0"/>
              <a:t> </a:t>
            </a:r>
            <a:r>
              <a:rPr lang="en-US" dirty="0" err="1"/>
              <a:t>klastrid</a:t>
            </a:r>
            <a:r>
              <a:rPr lang="en-US" dirty="0"/>
              <a:t>.</a:t>
            </a:r>
            <a:endParaRPr lang="et-E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AB2091-E4AB-F506-AA0D-C15ACDB46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227" y="2179113"/>
            <a:ext cx="4648849" cy="39057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E21EEC-05C5-F581-4ABB-F10D60AFB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308" y="2083850"/>
            <a:ext cx="4410691" cy="400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0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017E24-6B5F-40E8-5D7F-E8267E2BAC0A}"/>
              </a:ext>
            </a:extLst>
          </p:cNvPr>
          <p:cNvSpPr txBox="1"/>
          <p:nvPr/>
        </p:nvSpPr>
        <p:spPr>
          <a:xfrm>
            <a:off x="822463" y="1212000"/>
            <a:ext cx="60976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0" i="0" dirty="0">
                <a:effectLst/>
                <a:latin typeface="Menlo"/>
              </a:rPr>
              <a:t>X = [0.1 0.2; 0.2 0.1; 0.9 0.8; 0.8 0.9];</a:t>
            </a:r>
          </a:p>
          <a:p>
            <a:pPr>
              <a:buNone/>
            </a:pPr>
            <a:endParaRPr lang="en-US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n-US" sz="1800" b="0" i="0" dirty="0">
                <a:solidFill>
                  <a:srgbClr val="008013"/>
                </a:solidFill>
                <a:effectLst/>
                <a:latin typeface="Menlo"/>
              </a:rPr>
              <a:t>% K-means clustering</a:t>
            </a:r>
            <a:endParaRPr lang="en-US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n-US" sz="1800" b="0" i="0" dirty="0">
                <a:effectLst/>
                <a:latin typeface="Menlo"/>
              </a:rPr>
              <a:t>[</a:t>
            </a:r>
            <a:r>
              <a:rPr lang="en-US" sz="1800" b="0" i="0" dirty="0" err="1">
                <a:effectLst/>
                <a:latin typeface="Menlo"/>
              </a:rPr>
              <a:t>idx</a:t>
            </a:r>
            <a:r>
              <a:rPr lang="en-US" sz="1800" b="0" i="0" dirty="0">
                <a:effectLst/>
                <a:latin typeface="Menlo"/>
              </a:rPr>
              <a:t>, C] = </a:t>
            </a:r>
            <a:r>
              <a:rPr lang="en-US" sz="1800" b="0" i="0" dirty="0" err="1">
                <a:effectLst/>
                <a:latin typeface="Menlo"/>
              </a:rPr>
              <a:t>kmeans</a:t>
            </a:r>
            <a:r>
              <a:rPr lang="en-US" sz="1800" b="0" i="0" dirty="0">
                <a:effectLst/>
                <a:latin typeface="Menlo"/>
              </a:rPr>
              <a:t>(X, 2)</a:t>
            </a:r>
            <a:r>
              <a:rPr lang="et-EE" sz="1800" b="0" i="0" dirty="0">
                <a:effectLst/>
                <a:latin typeface="Menlo"/>
              </a:rPr>
              <a:t>  % klastrite arvu anname ette</a:t>
            </a:r>
            <a:endParaRPr lang="en-US" sz="1800" b="0" i="0" dirty="0">
              <a:effectLst/>
              <a:latin typeface="Menlo"/>
            </a:endParaRPr>
          </a:p>
          <a:p>
            <a:pPr>
              <a:buNone/>
            </a:pPr>
            <a:endParaRPr lang="en-US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n-US" sz="1800" b="0" i="0" dirty="0">
                <a:solidFill>
                  <a:srgbClr val="008013"/>
                </a:solidFill>
                <a:effectLst/>
                <a:latin typeface="Menlo"/>
              </a:rPr>
              <a:t>% Visualize clusters</a:t>
            </a:r>
            <a:endParaRPr lang="en-US" sz="1800" b="0" i="0" dirty="0">
              <a:effectLst/>
              <a:latin typeface="Menlo"/>
            </a:endParaRPr>
          </a:p>
          <a:p>
            <a:pPr>
              <a:buNone/>
            </a:pPr>
            <a:r>
              <a:rPr lang="en-US" sz="1800" b="0" i="0" dirty="0">
                <a:effectLst/>
                <a:latin typeface="Menlo"/>
              </a:rPr>
              <a:t>scatter(X(:,1), X(:,2), 50, </a:t>
            </a:r>
            <a:r>
              <a:rPr lang="en-US" sz="1800" b="0" i="0" dirty="0" err="1">
                <a:effectLst/>
                <a:latin typeface="Menlo"/>
              </a:rPr>
              <a:t>idx</a:t>
            </a:r>
            <a:r>
              <a:rPr lang="en-US" sz="1800" b="0" i="0" dirty="0">
                <a:effectLst/>
                <a:latin typeface="Menlo"/>
              </a:rPr>
              <a:t>, </a:t>
            </a:r>
            <a:r>
              <a:rPr lang="en-US" sz="1800" b="0" i="0" dirty="0">
                <a:solidFill>
                  <a:srgbClr val="A709F5"/>
                </a:solidFill>
                <a:effectLst/>
                <a:latin typeface="Menlo"/>
              </a:rPr>
              <a:t>'filled'</a:t>
            </a:r>
            <a:r>
              <a:rPr lang="en-US" sz="1800" b="0" i="0" dirty="0">
                <a:effectLst/>
                <a:latin typeface="Menlo"/>
              </a:rPr>
              <a:t>);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458F1AD1-432A-9E56-BBCA-5E19537EC642}"/>
              </a:ext>
            </a:extLst>
          </p:cNvPr>
          <p:cNvSpPr txBox="1">
            <a:spLocks/>
          </p:cNvSpPr>
          <p:nvPr/>
        </p:nvSpPr>
        <p:spPr>
          <a:xfrm>
            <a:off x="73968" y="253162"/>
            <a:ext cx="11543969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kern="1200" cap="all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JUHTUMUURING 5 –SLAID 1</a:t>
            </a:r>
          </a:p>
          <a:p>
            <a:pPr algn="ctr"/>
            <a:r>
              <a:rPr lang="et-EE" sz="2000" dirty="0">
                <a:solidFill>
                  <a:srgbClr val="00B0F0"/>
                </a:solidFill>
              </a:rPr>
              <a:t>Juhendamiseta </a:t>
            </a:r>
            <a:r>
              <a:rPr lang="et-EE" sz="2000" dirty="0" err="1">
                <a:solidFill>
                  <a:srgbClr val="00B0F0"/>
                </a:solidFill>
              </a:rPr>
              <a:t>ÕppimiNE</a:t>
            </a:r>
            <a:r>
              <a:rPr lang="et-EE" sz="2000" dirty="0">
                <a:solidFill>
                  <a:srgbClr val="00B0F0"/>
                </a:solidFill>
              </a:rPr>
              <a:t>, Klassikaline </a:t>
            </a:r>
            <a:r>
              <a:rPr lang="et-EE" sz="2000" dirty="0" err="1">
                <a:solidFill>
                  <a:srgbClr val="00B0F0"/>
                </a:solidFill>
              </a:rPr>
              <a:t>klasterdamine</a:t>
            </a:r>
            <a:endParaRPr lang="en-US" sz="2000" dirty="0">
              <a:solidFill>
                <a:srgbClr val="00B0F0"/>
              </a:solidFill>
            </a:endParaRPr>
          </a:p>
          <a:p>
            <a:endParaRPr lang="et-EE" sz="2000" i="1" dirty="0">
              <a:solidFill>
                <a:srgbClr val="00B0F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B4310E-C5BE-45AB-05DF-094F33D5E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037" y="1314243"/>
            <a:ext cx="4772691" cy="38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7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ancybox-img" descr="Pärnu Audi varikatus 2">
            <a:extLst>
              <a:ext uri="{FF2B5EF4-FFF2-40B4-BE49-F238E27FC236}">
                <a16:creationId xmlns:a16="http://schemas.microsoft.com/office/drawing/2014/main" id="{F33343A1-E821-9419-2DE7-A5333965D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61" y="690587"/>
            <a:ext cx="3753415" cy="28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EA08E685-04EE-9FF9-6212-169E73DBB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5" t="23244" b="45651"/>
          <a:stretch>
            <a:fillRect/>
          </a:stretch>
        </p:blipFill>
        <p:spPr bwMode="auto">
          <a:xfrm>
            <a:off x="5178014" y="653540"/>
            <a:ext cx="4752974" cy="136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1833969-EF3E-9ED3-F711-A76B68F2A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382" y="653540"/>
            <a:ext cx="1487488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D88F09-0CCB-9FB0-79D4-6F0FB7845B9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61" y="3630150"/>
            <a:ext cx="3841014" cy="275953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3E2879-CA10-23A7-AC4B-44519E2882A6}"/>
              </a:ext>
            </a:extLst>
          </p:cNvPr>
          <p:cNvSpPr/>
          <p:nvPr/>
        </p:nvSpPr>
        <p:spPr>
          <a:xfrm>
            <a:off x="236418" y="6469774"/>
            <a:ext cx="6724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Prototype</a:t>
            </a:r>
            <a:r>
              <a:rPr lang="et-E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permanent magnet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generator at full scale</a:t>
            </a:r>
            <a:r>
              <a:rPr lang="et-E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t-E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Goliath</a:t>
            </a:r>
            <a:r>
              <a:rPr lang="et-E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t-EE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wind</a:t>
            </a:r>
            <a:r>
              <a:rPr lang="et-E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OÜ)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20506-CEE4-58DA-7F44-26BCFA96E1C5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1470" y="2026667"/>
            <a:ext cx="279971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772298-05AC-C2B5-C2CF-A317B2EF24D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190" y="4490754"/>
            <a:ext cx="4968027" cy="17137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5AA274-B97A-084B-DE88-752EEF866594}"/>
              </a:ext>
            </a:extLst>
          </p:cNvPr>
          <p:cNvSpPr txBox="1"/>
          <p:nvPr/>
        </p:nvSpPr>
        <p:spPr>
          <a:xfrm>
            <a:off x="429544" y="96265"/>
            <a:ext cx="103718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2400" b="1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GLOBAALNE OPTIMEERIMINE: MÕNED NÄITEÜLESANDED</a:t>
            </a:r>
          </a:p>
          <a:p>
            <a:r>
              <a:rPr lang="et-EE" sz="2400" b="1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2400" b="1" i="1" dirty="0">
              <a:solidFill>
                <a:srgbClr val="00B0F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21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877959-19EF-72C9-8F49-F7E4449EAA5A}"/>
              </a:ext>
            </a:extLst>
          </p:cNvPr>
          <p:cNvSpPr txBox="1"/>
          <p:nvPr/>
        </p:nvSpPr>
        <p:spPr>
          <a:xfrm>
            <a:off x="429544" y="354604"/>
            <a:ext cx="10371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2400" b="1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 PÕHINE GLOBAALNE OPTIMEERIMINE: MILLEKS VAJALIK?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108979-98F0-C03C-195C-3024862F1EBB}"/>
              </a:ext>
            </a:extLst>
          </p:cNvPr>
          <p:cNvSpPr txBox="1"/>
          <p:nvPr/>
        </p:nvSpPr>
        <p:spPr>
          <a:xfrm>
            <a:off x="983975" y="1016715"/>
            <a:ext cx="523792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dirty="0">
                <a:solidFill>
                  <a:srgbClr val="00B0F0"/>
                </a:solidFill>
              </a:rPr>
              <a:t>GRADIENDI PÕHINE TRADITSIOONILINE OPTIMEERIMINE</a:t>
            </a:r>
          </a:p>
          <a:p>
            <a:endParaRPr lang="et-EE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et-EE" dirty="0"/>
              <a:t>Gradiendi meetodid: kiireima languse meetod, Newtoni meetod, </a:t>
            </a:r>
            <a:r>
              <a:rPr lang="et-EE" dirty="0" err="1"/>
              <a:t>kvasi</a:t>
            </a:r>
            <a:r>
              <a:rPr lang="et-EE" dirty="0"/>
              <a:t>-Newtoni meetod, jt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rgbClr val="00B050"/>
                </a:solidFill>
              </a:rPr>
              <a:t>+Kiire võrreldes globaalse optimeerimise meetoditega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rgbClr val="FF0000"/>
                </a:solidFill>
              </a:rPr>
              <a:t>- Koondub lähimasse lokaalsesse ekstreemumisse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rgbClr val="FF0000"/>
                </a:solidFill>
              </a:rPr>
              <a:t>- Nõuab et funktsioonid on diferentseeruvad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rgbClr val="FF0000"/>
                </a:solidFill>
              </a:rPr>
              <a:t>- Ei oska hallata </a:t>
            </a:r>
            <a:r>
              <a:rPr lang="et-EE" dirty="0" err="1">
                <a:solidFill>
                  <a:srgbClr val="FF0000"/>
                </a:solidFill>
              </a:rPr>
              <a:t>täsiarvulisi</a:t>
            </a:r>
            <a:r>
              <a:rPr lang="et-EE" dirty="0">
                <a:solidFill>
                  <a:srgbClr val="FF0000"/>
                </a:solidFill>
              </a:rPr>
              <a:t>/diskreetseid muutujaid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498604-9FFC-E4BA-F9E1-52B6CFF43B43}"/>
              </a:ext>
            </a:extLst>
          </p:cNvPr>
          <p:cNvSpPr txBox="1"/>
          <p:nvPr/>
        </p:nvSpPr>
        <p:spPr>
          <a:xfrm>
            <a:off x="6221897" y="1293714"/>
            <a:ext cx="52379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dirty="0">
                <a:solidFill>
                  <a:srgbClr val="00B0F0"/>
                </a:solidFill>
              </a:rPr>
              <a:t>AI PÕHINE GLOBAALNE OPTIMEERIMINE</a:t>
            </a:r>
          </a:p>
          <a:p>
            <a:endParaRPr lang="et-EE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et-EE" dirty="0"/>
              <a:t>Globaalse optimeerimise meetodid: </a:t>
            </a:r>
          </a:p>
          <a:p>
            <a:pPr>
              <a:lnSpc>
                <a:spcPct val="150000"/>
              </a:lnSpc>
            </a:pPr>
            <a:r>
              <a:rPr lang="et-EE" dirty="0"/>
              <a:t>EA, GA, PSO, ACO jt.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rgbClr val="FF0000"/>
                </a:solidFill>
              </a:rPr>
              <a:t>+Aeglased võrreldes gradiendi meetoditega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rgbClr val="00B050"/>
                </a:solidFill>
              </a:rPr>
              <a:t>- Koondub üldjuhul globaalsesse ekstreemumisse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rgbClr val="00B050"/>
                </a:solidFill>
              </a:rPr>
              <a:t>- Ei nõua, et funktsioonid on diferentseeruvad</a:t>
            </a:r>
          </a:p>
          <a:p>
            <a:pPr>
              <a:lnSpc>
                <a:spcPct val="150000"/>
              </a:lnSpc>
            </a:pPr>
            <a:r>
              <a:rPr lang="et-EE" dirty="0">
                <a:solidFill>
                  <a:srgbClr val="00B050"/>
                </a:solidFill>
              </a:rPr>
              <a:t>- Oskab hallata </a:t>
            </a:r>
            <a:r>
              <a:rPr lang="et-EE" dirty="0" err="1">
                <a:solidFill>
                  <a:srgbClr val="00B050"/>
                </a:solidFill>
              </a:rPr>
              <a:t>täsiarvulisi</a:t>
            </a:r>
            <a:r>
              <a:rPr lang="et-EE" dirty="0">
                <a:solidFill>
                  <a:srgbClr val="00B050"/>
                </a:solidFill>
              </a:rPr>
              <a:t>/diskreetseid muutujaid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419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F2A75C-AA0F-8BE9-F75A-143B29C58C1B}"/>
              </a:ext>
            </a:extLst>
          </p:cNvPr>
          <p:cNvSpPr txBox="1"/>
          <p:nvPr/>
        </p:nvSpPr>
        <p:spPr>
          <a:xfrm>
            <a:off x="499118" y="354683"/>
            <a:ext cx="103718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2400" b="1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GENEETILINE ALGORITM (GA) – LAIALDASELT KASUTATUD GLOBAALSE OPTIMEERIMISE ALGORITM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8161B7-B155-9393-B616-B821DA2C2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96" y="1104575"/>
            <a:ext cx="5802717" cy="5596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85A743-0EB1-153C-0C82-E186BCC2A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403" y="2249925"/>
            <a:ext cx="4305901" cy="36104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DC43D0-B75D-C285-091F-03595AB1F71D}"/>
              </a:ext>
            </a:extLst>
          </p:cNvPr>
          <p:cNvSpPr txBox="1"/>
          <p:nvPr/>
        </p:nvSpPr>
        <p:spPr>
          <a:xfrm>
            <a:off x="7434470" y="1086292"/>
            <a:ext cx="2932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Vanemate valik: </a:t>
            </a:r>
          </a:p>
          <a:p>
            <a:r>
              <a:rPr lang="et-EE" dirty="0"/>
              <a:t>Ruleti reegel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781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6E98D6-00B4-4E3B-249B-10A71663D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16" y="2244846"/>
            <a:ext cx="4206692" cy="21695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70C054-C98E-DDBC-9740-53E3F7C825B6}"/>
              </a:ext>
            </a:extLst>
          </p:cNvPr>
          <p:cNvSpPr txBox="1"/>
          <p:nvPr/>
        </p:nvSpPr>
        <p:spPr>
          <a:xfrm>
            <a:off x="944216" y="1346659"/>
            <a:ext cx="5151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Ristamise operaator :  Laosed saavad kromosoome </a:t>
            </a:r>
          </a:p>
          <a:p>
            <a:r>
              <a:rPr lang="et-EE" dirty="0"/>
              <a:t>Mõlemalt vanemalt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21C223-CE62-40F4-7484-4496C4B1A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476" y="1674988"/>
            <a:ext cx="6001588" cy="29912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08738F-B883-0712-6CF2-FC90CC678BA9}"/>
              </a:ext>
            </a:extLst>
          </p:cNvPr>
          <p:cNvSpPr txBox="1"/>
          <p:nvPr/>
        </p:nvSpPr>
        <p:spPr>
          <a:xfrm>
            <a:off x="5925378" y="1335186"/>
            <a:ext cx="515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Ristamise ja mutatsioonide operaatorid: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EA1293-542E-F91A-4675-D0727B4343EE}"/>
              </a:ext>
            </a:extLst>
          </p:cNvPr>
          <p:cNvSpPr txBox="1"/>
          <p:nvPr/>
        </p:nvSpPr>
        <p:spPr>
          <a:xfrm>
            <a:off x="499118" y="354683"/>
            <a:ext cx="103718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2400" b="1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GENEETILINE ALGORITM (GA) – LAIALDASELT KASUTATUD GLOBAALSE OPTIMEERIMISE ALGORITM</a:t>
            </a:r>
          </a:p>
        </p:txBody>
      </p:sp>
    </p:spTree>
    <p:extLst>
      <p:ext uri="{BB962C8B-B14F-4D97-AF65-F5344CB8AC3E}">
        <p14:creationId xmlns:p14="http://schemas.microsoft.com/office/powerpoint/2010/main" val="133728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E8AABA-E1C4-8E8C-D80A-697F760B4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21" y="1268398"/>
            <a:ext cx="3244879" cy="16354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009E5-924C-A29F-7A0F-9AEDA2BD5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709" y="3016353"/>
            <a:ext cx="3829584" cy="37343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FA050C-C5BF-C718-C934-E63C61891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295" y="2572351"/>
            <a:ext cx="3153813" cy="32869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61EB58-757F-4D0A-FF0D-A85B605BD58A}"/>
              </a:ext>
            </a:extLst>
          </p:cNvPr>
          <p:cNvSpPr txBox="1"/>
          <p:nvPr/>
        </p:nvSpPr>
        <p:spPr>
          <a:xfrm>
            <a:off x="499118" y="354683"/>
            <a:ext cx="103718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2400" b="1" i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GENEETILINE ALGORITM (GA) – LAIALDASELT KASUTATUD GLOBAALSE OPTIMEERIMISE ALGORITM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699C9E-7E80-3B83-12E8-10E4077DC510}"/>
              </a:ext>
            </a:extLst>
          </p:cNvPr>
          <p:cNvSpPr txBox="1"/>
          <p:nvPr/>
        </p:nvSpPr>
        <p:spPr>
          <a:xfrm>
            <a:off x="6702251" y="1185680"/>
            <a:ext cx="31538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Algoritmi erinevatel käivitustel saadud tulemused, leitakse globaalne maksimum juhul kus lokaalseid </a:t>
            </a:r>
            <a:r>
              <a:rPr lang="et-EE" dirty="0" err="1"/>
              <a:t>eksreemumeid</a:t>
            </a:r>
            <a:r>
              <a:rPr lang="et-EE" dirty="0"/>
              <a:t> on väga palju (vt joonis)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722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AEFD05-9AAB-5554-9314-4A518DBF74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424" y="199890"/>
            <a:ext cx="10494517" cy="524010"/>
          </a:xfrm>
        </p:spPr>
        <p:txBody>
          <a:bodyPr/>
          <a:lstStyle/>
          <a:p>
            <a:r>
              <a:rPr lang="et-EE" sz="2000" dirty="0">
                <a:solidFill>
                  <a:srgbClr val="00B0F0"/>
                </a:solidFill>
              </a:rPr>
              <a:t>JUHTUMUURING 6:(</a:t>
            </a:r>
            <a:r>
              <a:rPr lang="et-EE" altLang="et-EE" sz="2000" dirty="0" err="1">
                <a:solidFill>
                  <a:srgbClr val="00B0F0"/>
                </a:solidFill>
              </a:rPr>
              <a:t>Tarmetec</a:t>
            </a:r>
            <a:r>
              <a:rPr lang="et-EE" altLang="et-EE" sz="2000" dirty="0">
                <a:solidFill>
                  <a:srgbClr val="00B0F0"/>
                </a:solidFill>
              </a:rPr>
              <a:t> OÜ)</a:t>
            </a:r>
            <a:endParaRPr lang="en-US" sz="2000" dirty="0">
              <a:solidFill>
                <a:srgbClr val="00B0F0"/>
              </a:solidFill>
            </a:endParaRPr>
          </a:p>
        </p:txBody>
      </p:sp>
      <p:pic>
        <p:nvPicPr>
          <p:cNvPr id="4" name="Picture 4" descr="rammraud_KIA_">
            <a:extLst>
              <a:ext uri="{FF2B5EF4-FFF2-40B4-BE49-F238E27FC236}">
                <a16:creationId xmlns:a16="http://schemas.microsoft.com/office/drawing/2014/main" id="{A0149320-DCF9-0FD9-31B9-6CC4C65D4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881" y="653256"/>
            <a:ext cx="4608513" cy="3294062"/>
          </a:xfrm>
          <a:prstGeom prst="rect">
            <a:avLst/>
          </a:prstGeom>
        </p:spPr>
      </p:pic>
      <p:grpSp>
        <p:nvGrpSpPr>
          <p:cNvPr id="5" name="Group 5">
            <a:extLst>
              <a:ext uri="{FF2B5EF4-FFF2-40B4-BE49-F238E27FC236}">
                <a16:creationId xmlns:a16="http://schemas.microsoft.com/office/drawing/2014/main" id="{C7E18433-AC6F-E6A9-89BA-B9F4049516E5}"/>
              </a:ext>
            </a:extLst>
          </p:cNvPr>
          <p:cNvGrpSpPr>
            <a:grpSpLocks/>
          </p:cNvGrpSpPr>
          <p:nvPr/>
        </p:nvGrpSpPr>
        <p:grpSpPr bwMode="auto">
          <a:xfrm>
            <a:off x="6849097" y="60754"/>
            <a:ext cx="3799853" cy="3549221"/>
            <a:chOff x="3216" y="663"/>
            <a:chExt cx="2544" cy="2440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A6FC96C5-CBEF-A854-F643-F72C51E1BE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663"/>
              <a:ext cx="2544" cy="2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AutoShape 7">
              <a:extLst>
                <a:ext uri="{FF2B5EF4-FFF2-40B4-BE49-F238E27FC236}">
                  <a16:creationId xmlns:a16="http://schemas.microsoft.com/office/drawing/2014/main" id="{4506B8C7-577C-01CA-E7E6-C72EFCAEABF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064581">
              <a:off x="4467" y="1797"/>
              <a:ext cx="228" cy="318"/>
            </a:xfrm>
            <a:prstGeom prst="upArrow">
              <a:avLst>
                <a:gd name="adj1" fmla="val 50000"/>
                <a:gd name="adj2" fmla="val 34868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t-EE" sz="1800"/>
            </a:p>
          </p:txBody>
        </p:sp>
        <p:sp>
          <p:nvSpPr>
            <p:cNvPr id="8" name="AutoShape 8">
              <a:extLst>
                <a:ext uri="{FF2B5EF4-FFF2-40B4-BE49-F238E27FC236}">
                  <a16:creationId xmlns:a16="http://schemas.microsoft.com/office/drawing/2014/main" id="{3FA4398C-08EC-33D2-E08F-996DAF674F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58280">
              <a:off x="3800" y="1249"/>
              <a:ext cx="228" cy="500"/>
            </a:xfrm>
            <a:prstGeom prst="upArrow">
              <a:avLst>
                <a:gd name="adj1" fmla="val 50000"/>
                <a:gd name="adj2" fmla="val 54825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t-EE" sz="1800"/>
            </a:p>
          </p:txBody>
        </p:sp>
        <p:sp>
          <p:nvSpPr>
            <p:cNvPr id="9" name="Text Box 9">
              <a:extLst>
                <a:ext uri="{FF2B5EF4-FFF2-40B4-BE49-F238E27FC236}">
                  <a16:creationId xmlns:a16="http://schemas.microsoft.com/office/drawing/2014/main" id="{D245F229-2973-11E0-E43C-3943AE1329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842"/>
              <a:ext cx="908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t-EE" altLang="et-EE" sz="1600">
                  <a:solidFill>
                    <a:srgbClr val="0000FF"/>
                  </a:solidFill>
                </a:rPr>
                <a:t>Optimized component</a:t>
              </a:r>
              <a:endParaRPr lang="en-US" altLang="et-EE" sz="1600">
                <a:solidFill>
                  <a:srgbClr val="0000FF"/>
                </a:solidFill>
              </a:endParaRPr>
            </a:p>
          </p:txBody>
        </p:sp>
      </p:grpSp>
      <p:graphicFrame>
        <p:nvGraphicFramePr>
          <p:cNvPr id="10" name="Object 4">
            <a:extLst>
              <a:ext uri="{FF2B5EF4-FFF2-40B4-BE49-F238E27FC236}">
                <a16:creationId xmlns:a16="http://schemas.microsoft.com/office/drawing/2014/main" id="{47A7ED43-E4B5-B45E-2096-1221EA2535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0471361"/>
              </p:ext>
            </p:extLst>
          </p:nvPr>
        </p:nvGraphicFramePr>
        <p:xfrm>
          <a:off x="93567" y="4367213"/>
          <a:ext cx="266382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63700" imgH="241300" progId="Equation.3">
                  <p:embed/>
                </p:oleObj>
              </mc:Choice>
              <mc:Fallback>
                <p:oleObj name="Equation" r:id="rId4" imgW="1663700" imgH="241300" progId="Equation.3">
                  <p:embed/>
                  <p:pic>
                    <p:nvPicPr>
                      <p:cNvPr id="96260" name="Object 4">
                        <a:extLst>
                          <a:ext uri="{FF2B5EF4-FFF2-40B4-BE49-F238E27FC236}">
                            <a16:creationId xmlns:a16="http://schemas.microsoft.com/office/drawing/2014/main" id="{7CCEEDB8-AB67-1ED9-A21E-E9B39A763A4C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67" y="4367213"/>
                        <a:ext cx="2663825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>
            <a:extLst>
              <a:ext uri="{FF2B5EF4-FFF2-40B4-BE49-F238E27FC236}">
                <a16:creationId xmlns:a16="http://schemas.microsoft.com/office/drawing/2014/main" id="{5E752ED4-7709-A671-66A1-0DC82D081A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178868"/>
              </p:ext>
            </p:extLst>
          </p:nvPr>
        </p:nvGraphicFramePr>
        <p:xfrm>
          <a:off x="407892" y="4896708"/>
          <a:ext cx="1173163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61669" imgH="228501" progId="Equation.3">
                  <p:embed/>
                </p:oleObj>
              </mc:Choice>
              <mc:Fallback>
                <p:oleObj name="Equation" r:id="rId6" imgW="761669" imgH="228501" progId="Equation.3">
                  <p:embed/>
                  <p:pic>
                    <p:nvPicPr>
                      <p:cNvPr id="96263" name="Object 7">
                        <a:extLst>
                          <a:ext uri="{FF2B5EF4-FFF2-40B4-BE49-F238E27FC236}">
                            <a16:creationId xmlns:a16="http://schemas.microsoft.com/office/drawing/2014/main" id="{F34C6220-E6EF-92BD-C029-668A68733C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892" y="4896708"/>
                        <a:ext cx="1173163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6" descr="kronks">
            <a:extLst>
              <a:ext uri="{FF2B5EF4-FFF2-40B4-BE49-F238E27FC236}">
                <a16:creationId xmlns:a16="http://schemas.microsoft.com/office/drawing/2014/main" id="{D0DB1297-61EF-E20B-23F8-1205BA862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57392" y="4103092"/>
            <a:ext cx="3652838" cy="2427288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02BBD7E3-937F-F557-88D7-C20571C23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66282" y="3687574"/>
            <a:ext cx="4608514" cy="310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161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125E84-3D73-A947-9B26-6EA170C17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801" y="532563"/>
            <a:ext cx="9867902" cy="570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43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BC434D-5FE1-B2ED-FB20-3FC165329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915" y="494890"/>
            <a:ext cx="8564170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12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24626C-AA79-A152-12B0-F3004BCE1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388" y="532996"/>
            <a:ext cx="8583223" cy="57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02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157B63-3B6A-FEB0-54AE-AE88B9E49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257" y="285311"/>
            <a:ext cx="8497486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80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051C48-173B-4C48-E84A-896824DC5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099" y="332943"/>
            <a:ext cx="8249801" cy="619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05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FFB4D8"/>
      </a:accent4>
      <a:accent5>
        <a:srgbClr val="222A35"/>
      </a:accent5>
      <a:accent6>
        <a:srgbClr val="595959"/>
      </a:accent6>
      <a:hlink>
        <a:srgbClr val="FE69B2"/>
      </a:hlink>
      <a:folHlink>
        <a:srgbClr val="8496B0"/>
      </a:folHlink>
    </a:clrScheme>
    <a:fontScheme name="TTÜ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lTech_16-9" id="{E583337D-95F0-4164-8786-677E61ACC151}" vid="{EBADDFDA-25F0-4091-B598-75DE0652C7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TalTech_16-9</Template>
  <TotalTime>3806</TotalTime>
  <Words>943</Words>
  <Application>Microsoft Office PowerPoint</Application>
  <PresentationFormat>Laiekraan</PresentationFormat>
  <Paragraphs>129</Paragraphs>
  <Slides>27</Slides>
  <Notes>0</Notes>
  <HiddenSlides>0</HiddenSlides>
  <MMClips>0</MMClips>
  <ScaleCrop>false</ScaleCrop>
  <HeadingPairs>
    <vt:vector size="8" baseType="variant">
      <vt:variant>
        <vt:lpstr>Kasutatud fondid</vt:lpstr>
      </vt:variant>
      <vt:variant>
        <vt:i4>8</vt:i4>
      </vt:variant>
      <vt:variant>
        <vt:lpstr>Kujundus</vt:lpstr>
      </vt:variant>
      <vt:variant>
        <vt:i4>1</vt:i4>
      </vt:variant>
      <vt:variant>
        <vt:lpstr>Manustatud OLE-serverid</vt:lpstr>
      </vt:variant>
      <vt:variant>
        <vt:i4>1</vt:i4>
      </vt:variant>
      <vt:variant>
        <vt:lpstr>Slaidipealkirjad</vt:lpstr>
      </vt:variant>
      <vt:variant>
        <vt:i4>27</vt:i4>
      </vt:variant>
    </vt:vector>
  </HeadingPairs>
  <TitlesOfParts>
    <vt:vector size="37" baseType="lpstr">
      <vt:lpstr>Arial</vt:lpstr>
      <vt:lpstr>Calibri</vt:lpstr>
      <vt:lpstr>Calibri Light</vt:lpstr>
      <vt:lpstr>Menlo</vt:lpstr>
      <vt:lpstr>Open Sans</vt:lpstr>
      <vt:lpstr>Times New Roman</vt:lpstr>
      <vt:lpstr>Verdana</vt:lpstr>
      <vt:lpstr>Wingdings</vt:lpstr>
      <vt:lpstr>Office'i kujundus</vt:lpstr>
      <vt:lpstr>Equation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jüri majak</dc:creator>
  <cp:lastModifiedBy>Lembit Berkis</cp:lastModifiedBy>
  <cp:revision>327</cp:revision>
  <dcterms:created xsi:type="dcterms:W3CDTF">2018-11-06T10:55:02Z</dcterms:created>
  <dcterms:modified xsi:type="dcterms:W3CDTF">2026-02-25T14:31:37Z</dcterms:modified>
</cp:coreProperties>
</file>